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0" r:id="rId2"/>
    <p:sldId id="257" r:id="rId3"/>
    <p:sldId id="259" r:id="rId4"/>
    <p:sldId id="264" r:id="rId5"/>
    <p:sldId id="277" r:id="rId6"/>
    <p:sldId id="265" r:id="rId7"/>
    <p:sldId id="266" r:id="rId8"/>
    <p:sldId id="273" r:id="rId9"/>
    <p:sldId id="267" r:id="rId10"/>
    <p:sldId id="262" r:id="rId11"/>
    <p:sldId id="270" r:id="rId12"/>
    <p:sldId id="269" r:id="rId13"/>
    <p:sldId id="272" r:id="rId14"/>
    <p:sldId id="274" r:id="rId15"/>
    <p:sldId id="275"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7088" autoAdjust="0"/>
  </p:normalViewPr>
  <p:slideViewPr>
    <p:cSldViewPr snapToGrid="0">
      <p:cViewPr varScale="1">
        <p:scale>
          <a:sx n="73" d="100"/>
          <a:sy n="73" d="100"/>
        </p:scale>
        <p:origin x="11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5905C-17A5-491C-A841-077C060B76D1}" type="datetimeFigureOut">
              <a:rPr lang="en-US" smtClean="0"/>
              <a:t>5/12/2021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22AD1-27E3-4E67-AB0D-7FED95BB91E8}" type="slidenum">
              <a:rPr lang="en-US" smtClean="0"/>
              <a:t>‹#›</a:t>
            </a:fld>
            <a:endParaRPr lang="en-US"/>
          </a:p>
        </p:txBody>
      </p:sp>
    </p:spTree>
    <p:extLst>
      <p:ext uri="{BB962C8B-B14F-4D97-AF65-F5344CB8AC3E}">
        <p14:creationId xmlns:p14="http://schemas.microsoft.com/office/powerpoint/2010/main" val="97833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a:t>
            </a:r>
          </a:p>
          <a:p>
            <a:r>
              <a:rPr lang="en-US" dirty="0"/>
              <a:t>    </a:t>
            </a:r>
            <a:r>
              <a:rPr lang="en-US" dirty="0" err="1"/>
              <a:t>wind_speed</a:t>
            </a:r>
            <a:r>
              <a:rPr lang="en-US" dirty="0"/>
              <a:t> &lt; 15     # ft/sec</a:t>
            </a:r>
          </a:p>
          <a:p>
            <a:r>
              <a:rPr lang="en-US" dirty="0"/>
              <a:t>    </a:t>
            </a:r>
            <a:r>
              <a:rPr lang="en-US" dirty="0" err="1"/>
              <a:t>period_height</a:t>
            </a:r>
            <a:r>
              <a:rPr lang="en-US" dirty="0"/>
              <a:t> = </a:t>
            </a:r>
            <a:r>
              <a:rPr lang="en-US" dirty="0" err="1"/>
              <a:t>wave_period</a:t>
            </a:r>
            <a:r>
              <a:rPr lang="en-US" dirty="0"/>
              <a:t> != </a:t>
            </a:r>
            <a:r>
              <a:rPr lang="en-US" dirty="0" err="1"/>
              <a:t>wave_height</a:t>
            </a:r>
            <a:endParaRPr lang="en-US" dirty="0"/>
          </a:p>
          <a:p>
            <a:r>
              <a:rPr lang="en-US" dirty="0"/>
              <a:t>    </a:t>
            </a:r>
            <a:r>
              <a:rPr lang="en-US" dirty="0" err="1"/>
              <a:t>wave_slope</a:t>
            </a:r>
            <a:r>
              <a:rPr lang="en-US" dirty="0"/>
              <a:t> &lt; 7      # degrees</a:t>
            </a:r>
          </a:p>
          <a:p>
            <a:r>
              <a:rPr lang="en-US" dirty="0"/>
              <a:t>    </a:t>
            </a:r>
            <a:r>
              <a:rPr lang="en-US" dirty="0" err="1"/>
              <a:t>rain_prob</a:t>
            </a:r>
            <a:r>
              <a:rPr lang="en-US" dirty="0"/>
              <a:t> &lt; 0.25    # % of 25 </a:t>
            </a:r>
            <a:r>
              <a:rPr lang="en-US" dirty="0" err="1"/>
              <a:t>dBZ</a:t>
            </a:r>
            <a:endParaRPr lang="en-US" dirty="0"/>
          </a:p>
          <a:p>
            <a:r>
              <a:rPr lang="en-US" dirty="0"/>
              <a:t>    </a:t>
            </a:r>
            <a:r>
              <a:rPr lang="en-US" dirty="0" err="1"/>
              <a:t>ligthning</a:t>
            </a:r>
            <a:r>
              <a:rPr lang="en-US" dirty="0"/>
              <a:t> &lt; 0.25    # % within 10 miles</a:t>
            </a:r>
          </a:p>
        </p:txBody>
      </p:sp>
      <p:sp>
        <p:nvSpPr>
          <p:cNvPr id="4" name="Slide Number Placeholder 3"/>
          <p:cNvSpPr>
            <a:spLocks noGrp="1"/>
          </p:cNvSpPr>
          <p:nvPr>
            <p:ph type="sldNum" sz="quarter" idx="5"/>
          </p:nvPr>
        </p:nvSpPr>
        <p:spPr/>
        <p:txBody>
          <a:bodyPr/>
          <a:lstStyle/>
          <a:p>
            <a:fld id="{7F822AD1-27E3-4E67-AB0D-7FED95BB91E8}" type="slidenum">
              <a:rPr lang="en-US" smtClean="0"/>
              <a:t>2</a:t>
            </a:fld>
            <a:endParaRPr lang="en-US"/>
          </a:p>
        </p:txBody>
      </p:sp>
    </p:spTree>
    <p:extLst>
      <p:ext uri="{BB962C8B-B14F-4D97-AF65-F5344CB8AC3E}">
        <p14:creationId xmlns:p14="http://schemas.microsoft.com/office/powerpoint/2010/main" val="74716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822AD1-27E3-4E67-AB0D-7FED95BB91E8}" type="slidenum">
              <a:rPr lang="en-US" smtClean="0"/>
              <a:t>14</a:t>
            </a:fld>
            <a:endParaRPr lang="en-US"/>
          </a:p>
        </p:txBody>
      </p:sp>
    </p:spTree>
    <p:extLst>
      <p:ext uri="{BB962C8B-B14F-4D97-AF65-F5344CB8AC3E}">
        <p14:creationId xmlns:p14="http://schemas.microsoft.com/office/powerpoint/2010/main" val="2742980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04040"/>
                </a:solidFill>
                <a:effectLst/>
                <a:latin typeface="Open Sans" panose="020B0606030504020204" pitchFamily="34" charset="0"/>
              </a:rPr>
              <a:t>The establishment of an official safety zone that authorizes the Coast Guard to hold legal authority over boaters in violation of entering the area was not available due to the targeted splashdown location being outside of the navigable waterways of the United States, which in most cases is limited to 12-nautical miles from shore.</a:t>
            </a:r>
          </a:p>
          <a:p>
            <a:pPr algn="l"/>
            <a:endParaRPr lang="en-US" b="0" i="0" dirty="0">
              <a:solidFill>
                <a:srgbClr val="404040"/>
              </a:solidFill>
              <a:effectLst/>
              <a:latin typeface="Open Sans" panose="020B0606030504020204" pitchFamily="34" charset="0"/>
            </a:endParaRPr>
          </a:p>
          <a:p>
            <a:pPr algn="l"/>
            <a:r>
              <a:rPr lang="en-US" b="0" i="0" dirty="0">
                <a:solidFill>
                  <a:srgbClr val="404040"/>
                </a:solidFill>
                <a:effectLst/>
                <a:latin typeface="Open Sans" panose="020B0606030504020204" pitchFamily="34" charset="0"/>
              </a:rPr>
              <a:t>A Coast Guard 87-foot patrol boat established a physical presence four hours before the scheduled splashdown to discourage boaters from entering within 10-nautical miles of the NASA-designated splashdown zone, for their safety from potential dangers associated with the operation. </a:t>
            </a:r>
          </a:p>
          <a:p>
            <a:endParaRPr lang="en-US" dirty="0"/>
          </a:p>
        </p:txBody>
      </p:sp>
      <p:sp>
        <p:nvSpPr>
          <p:cNvPr id="4" name="Slide Number Placeholder 3"/>
          <p:cNvSpPr>
            <a:spLocks noGrp="1"/>
          </p:cNvSpPr>
          <p:nvPr>
            <p:ph type="sldNum" sz="quarter" idx="5"/>
          </p:nvPr>
        </p:nvSpPr>
        <p:spPr/>
        <p:txBody>
          <a:bodyPr/>
          <a:lstStyle/>
          <a:p>
            <a:fld id="{7F822AD1-27E3-4E67-AB0D-7FED95BB91E8}" type="slidenum">
              <a:rPr lang="en-US" smtClean="0"/>
              <a:t>3</a:t>
            </a:fld>
            <a:endParaRPr lang="en-US"/>
          </a:p>
        </p:txBody>
      </p:sp>
    </p:spTree>
    <p:extLst>
      <p:ext uri="{BB962C8B-B14F-4D97-AF65-F5344CB8AC3E}">
        <p14:creationId xmlns:p14="http://schemas.microsoft.com/office/powerpoint/2010/main" val="237459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p:txBody>
      </p:sp>
      <p:sp>
        <p:nvSpPr>
          <p:cNvPr id="4" name="Slide Number Placeholder 3"/>
          <p:cNvSpPr>
            <a:spLocks noGrp="1"/>
          </p:cNvSpPr>
          <p:nvPr>
            <p:ph type="sldNum" sz="quarter" idx="5"/>
          </p:nvPr>
        </p:nvSpPr>
        <p:spPr/>
        <p:txBody>
          <a:bodyPr/>
          <a:lstStyle/>
          <a:p>
            <a:fld id="{7F822AD1-27E3-4E67-AB0D-7FED95BB91E8}" type="slidenum">
              <a:rPr lang="en-US" smtClean="0"/>
              <a:t>4</a:t>
            </a:fld>
            <a:endParaRPr lang="en-US"/>
          </a:p>
        </p:txBody>
      </p:sp>
    </p:spTree>
    <p:extLst>
      <p:ext uri="{BB962C8B-B14F-4D97-AF65-F5344CB8AC3E}">
        <p14:creationId xmlns:p14="http://schemas.microsoft.com/office/powerpoint/2010/main" val="198529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p:txBody>
      </p:sp>
      <p:sp>
        <p:nvSpPr>
          <p:cNvPr id="4" name="Slide Number Placeholder 3"/>
          <p:cNvSpPr>
            <a:spLocks noGrp="1"/>
          </p:cNvSpPr>
          <p:nvPr>
            <p:ph type="sldNum" sz="quarter" idx="5"/>
          </p:nvPr>
        </p:nvSpPr>
        <p:spPr/>
        <p:txBody>
          <a:bodyPr/>
          <a:lstStyle/>
          <a:p>
            <a:fld id="{7F822AD1-27E3-4E67-AB0D-7FED95BB91E8}" type="slidenum">
              <a:rPr lang="en-US" smtClean="0"/>
              <a:t>5</a:t>
            </a:fld>
            <a:endParaRPr lang="en-US"/>
          </a:p>
        </p:txBody>
      </p:sp>
    </p:spTree>
    <p:extLst>
      <p:ext uri="{BB962C8B-B14F-4D97-AF65-F5344CB8AC3E}">
        <p14:creationId xmlns:p14="http://schemas.microsoft.com/office/powerpoint/2010/main" val="143432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a:p>
            <a:endParaRPr lang="en-US" dirty="0"/>
          </a:p>
          <a:p>
            <a:r>
              <a:rPr lang="en-US" dirty="0"/>
              <a:t>Durations to complete: 11:38</a:t>
            </a:r>
          </a:p>
        </p:txBody>
      </p:sp>
      <p:sp>
        <p:nvSpPr>
          <p:cNvPr id="4" name="Slide Number Placeholder 3"/>
          <p:cNvSpPr>
            <a:spLocks noGrp="1"/>
          </p:cNvSpPr>
          <p:nvPr>
            <p:ph type="sldNum" sz="quarter" idx="5"/>
          </p:nvPr>
        </p:nvSpPr>
        <p:spPr/>
        <p:txBody>
          <a:bodyPr/>
          <a:lstStyle/>
          <a:p>
            <a:fld id="{7F822AD1-27E3-4E67-AB0D-7FED95BB91E8}" type="slidenum">
              <a:rPr lang="en-US" smtClean="0"/>
              <a:t>6</a:t>
            </a:fld>
            <a:endParaRPr lang="en-US"/>
          </a:p>
        </p:txBody>
      </p:sp>
    </p:spTree>
    <p:extLst>
      <p:ext uri="{BB962C8B-B14F-4D97-AF65-F5344CB8AC3E}">
        <p14:creationId xmlns:p14="http://schemas.microsoft.com/office/powerpoint/2010/main" val="135962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p:txBody>
      </p:sp>
      <p:sp>
        <p:nvSpPr>
          <p:cNvPr id="4" name="Slide Number Placeholder 3"/>
          <p:cNvSpPr>
            <a:spLocks noGrp="1"/>
          </p:cNvSpPr>
          <p:nvPr>
            <p:ph type="sldNum" sz="quarter" idx="5"/>
          </p:nvPr>
        </p:nvSpPr>
        <p:spPr/>
        <p:txBody>
          <a:bodyPr/>
          <a:lstStyle/>
          <a:p>
            <a:fld id="{7F822AD1-27E3-4E67-AB0D-7FED95BB91E8}" type="slidenum">
              <a:rPr lang="en-US" smtClean="0"/>
              <a:t>7</a:t>
            </a:fld>
            <a:endParaRPr lang="en-US"/>
          </a:p>
        </p:txBody>
      </p:sp>
    </p:spTree>
    <p:extLst>
      <p:ext uri="{BB962C8B-B14F-4D97-AF65-F5344CB8AC3E}">
        <p14:creationId xmlns:p14="http://schemas.microsoft.com/office/powerpoint/2010/main" val="2128867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 where used it all stages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Durations to complete: 11:38</a:t>
            </a:r>
          </a:p>
          <a:p>
            <a:endParaRPr lang="en-US" dirty="0"/>
          </a:p>
        </p:txBody>
      </p:sp>
      <p:sp>
        <p:nvSpPr>
          <p:cNvPr id="4" name="Slide Number Placeholder 3"/>
          <p:cNvSpPr>
            <a:spLocks noGrp="1"/>
          </p:cNvSpPr>
          <p:nvPr>
            <p:ph type="sldNum" sz="quarter" idx="5"/>
          </p:nvPr>
        </p:nvSpPr>
        <p:spPr/>
        <p:txBody>
          <a:bodyPr/>
          <a:lstStyle/>
          <a:p>
            <a:fld id="{7F822AD1-27E3-4E67-AB0D-7FED95BB91E8}" type="slidenum">
              <a:rPr lang="en-US" smtClean="0"/>
              <a:t>9</a:t>
            </a:fld>
            <a:endParaRPr lang="en-US"/>
          </a:p>
        </p:txBody>
      </p:sp>
    </p:spTree>
    <p:extLst>
      <p:ext uri="{BB962C8B-B14F-4D97-AF65-F5344CB8AC3E}">
        <p14:creationId xmlns:p14="http://schemas.microsoft.com/office/powerpoint/2010/main" val="726949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ft/sec = 3.4 mph</a:t>
            </a:r>
          </a:p>
        </p:txBody>
      </p:sp>
      <p:sp>
        <p:nvSpPr>
          <p:cNvPr id="4" name="Slide Number Placeholder 3"/>
          <p:cNvSpPr>
            <a:spLocks noGrp="1"/>
          </p:cNvSpPr>
          <p:nvPr>
            <p:ph type="sldNum" sz="quarter" idx="5"/>
          </p:nvPr>
        </p:nvSpPr>
        <p:spPr/>
        <p:txBody>
          <a:bodyPr/>
          <a:lstStyle/>
          <a:p>
            <a:fld id="{7F822AD1-27E3-4E67-AB0D-7FED95BB91E8}" type="slidenum">
              <a:rPr lang="en-US" smtClean="0"/>
              <a:t>10</a:t>
            </a:fld>
            <a:endParaRPr lang="en-US"/>
          </a:p>
        </p:txBody>
      </p:sp>
    </p:spTree>
    <p:extLst>
      <p:ext uri="{BB962C8B-B14F-4D97-AF65-F5344CB8AC3E}">
        <p14:creationId xmlns:p14="http://schemas.microsoft.com/office/powerpoint/2010/main" val="3047566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 Jacksonville</a:t>
            </a:r>
          </a:p>
          <a:p>
            <a:r>
              <a:rPr lang="en-US" dirty="0"/>
              <a:t>Pink = Tampa</a:t>
            </a:r>
          </a:p>
        </p:txBody>
      </p:sp>
      <p:sp>
        <p:nvSpPr>
          <p:cNvPr id="4" name="Slide Number Placeholder 3"/>
          <p:cNvSpPr>
            <a:spLocks noGrp="1"/>
          </p:cNvSpPr>
          <p:nvPr>
            <p:ph type="sldNum" sz="quarter" idx="5"/>
          </p:nvPr>
        </p:nvSpPr>
        <p:spPr/>
        <p:txBody>
          <a:bodyPr/>
          <a:lstStyle/>
          <a:p>
            <a:fld id="{7F822AD1-27E3-4E67-AB0D-7FED95BB91E8}" type="slidenum">
              <a:rPr lang="en-US" smtClean="0"/>
              <a:t>13</a:t>
            </a:fld>
            <a:endParaRPr lang="en-US"/>
          </a:p>
        </p:txBody>
      </p:sp>
    </p:spTree>
    <p:extLst>
      <p:ext uri="{BB962C8B-B14F-4D97-AF65-F5344CB8AC3E}">
        <p14:creationId xmlns:p14="http://schemas.microsoft.com/office/powerpoint/2010/main" val="1675389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02A3-1F88-4BB5-9174-242D8D424D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6FAB77-6EA1-4AD8-942E-08EC49F2A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86DEB0-1D18-40C7-BF7F-E9F9FF32D123}"/>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E37BE5E0-F3C3-4052-95C2-CDBE4271D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EE062-158C-4FD1-9DFC-D27732768C38}"/>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069115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A052-330C-4110-B052-4AABFD18AD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4EC50D-6ADB-42F6-83C0-E6297F36D2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59149-9861-426E-8EEC-7A20051E9293}"/>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4B22BE4C-F361-4418-89DE-82C0B7B6E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886CE-2328-499C-9D70-6982907EC313}"/>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17332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98A19F-9EC1-40DB-A573-6F16FB770E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29FD75-5ED6-4FCE-94C6-70D0EB87EC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98FB4-5095-4131-9E44-07AC1731E4CB}"/>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7EE272A9-48DB-4697-864E-9C3670E99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362D4-F8FB-4F4E-9FB7-677C7677AB45}"/>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42421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9842-BB3A-4ACE-AF9D-C7C974C8FB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B7EE94-644C-418C-B2EA-95FF103C82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9D4208-22A5-4FFA-B2A9-1B14899AE406}"/>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271CA679-9ABE-46A1-BA79-F192755E6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9A204-4865-4CEA-888D-736629DAF590}"/>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132514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E05E-B5EB-44D6-971D-4B08AAD395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170E98-D4BA-4EBA-8EE1-A1E8E5A6A2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C5D91-1244-42B2-8743-70D4D671B20D}"/>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CED382F5-579C-4BB8-9420-404502BA0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29621-455F-4DB3-928F-AC6EC697FC43}"/>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9937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7E1B-3273-4A13-A297-AB1210236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53C8A4-E12D-40BE-BB08-7F3447DC62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B157DC-B22E-4424-BF31-4DDD536B94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CF6F63-7C26-497D-90B0-7CA339D2406A}"/>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6" name="Footer Placeholder 5">
            <a:extLst>
              <a:ext uri="{FF2B5EF4-FFF2-40B4-BE49-F238E27FC236}">
                <a16:creationId xmlns:a16="http://schemas.microsoft.com/office/drawing/2014/main" id="{54570380-C992-4734-899C-2AE399B688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08883D-CDE4-490A-BD52-46186E9D72DC}"/>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854504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933C-3FCB-455F-AE2C-0052607280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BB52C6-2139-4DDA-A578-0527995993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0FB653-66A3-47E9-8BD4-B736A0DD4A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4B004F-52EE-4CEC-943C-BE91C08E68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FAEB39-4E85-4F43-A89C-6002FBFFC9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809186-FD53-4556-BE9E-2E9B9DAFD684}"/>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8" name="Footer Placeholder 7">
            <a:extLst>
              <a:ext uri="{FF2B5EF4-FFF2-40B4-BE49-F238E27FC236}">
                <a16:creationId xmlns:a16="http://schemas.microsoft.com/office/drawing/2014/main" id="{192D32A4-5A54-44D9-B259-75F53177FA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4B02E0-2361-4761-A94E-E86B5653C9FA}"/>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783555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C1CE-BB74-436F-9922-856E155AEC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03CADF-87E8-46E2-95D0-60D43F4527D4}"/>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4" name="Footer Placeholder 3">
            <a:extLst>
              <a:ext uri="{FF2B5EF4-FFF2-40B4-BE49-F238E27FC236}">
                <a16:creationId xmlns:a16="http://schemas.microsoft.com/office/drawing/2014/main" id="{22CAF976-5714-42C1-BCC7-7D8E77F2BB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6D52D9-A4DB-47AC-BC56-C7C9C07859EE}"/>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379147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E067F1-7C97-4B1E-BA9B-3DC928045240}"/>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3" name="Footer Placeholder 2">
            <a:extLst>
              <a:ext uri="{FF2B5EF4-FFF2-40B4-BE49-F238E27FC236}">
                <a16:creationId xmlns:a16="http://schemas.microsoft.com/office/drawing/2014/main" id="{E04B972D-FB91-400B-BAC6-5B5E89C05C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901A8C-68FE-49C4-8665-DBABDC5328B2}"/>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977263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EA9C-C9F5-4318-A061-73451A5C5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CF65E9-0A01-493A-A441-2C640047C0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BD7C65-4D22-42F5-8DFA-4580C1B96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9CF112-1615-4045-814F-7EDC4D149205}"/>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6" name="Footer Placeholder 5">
            <a:extLst>
              <a:ext uri="{FF2B5EF4-FFF2-40B4-BE49-F238E27FC236}">
                <a16:creationId xmlns:a16="http://schemas.microsoft.com/office/drawing/2014/main" id="{ADD1ACCC-BE53-407B-B0D5-BF23C8594A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D25B70-E40A-4743-AA07-1FB03DA236A4}"/>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2608485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303B-2C7E-459A-ABED-2E1C00AE9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DEE6FD-4FE9-41FC-B61F-DAD4972DA0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834F00-4EE9-4030-A2B9-3FFB3CB42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99931E-BCB7-4D68-A2CA-F95278DB2A8E}"/>
              </a:ext>
            </a:extLst>
          </p:cNvPr>
          <p:cNvSpPr>
            <a:spLocks noGrp="1"/>
          </p:cNvSpPr>
          <p:nvPr>
            <p:ph type="dt" sz="half" idx="10"/>
          </p:nvPr>
        </p:nvSpPr>
        <p:spPr/>
        <p:txBody>
          <a:bodyPr/>
          <a:lstStyle/>
          <a:p>
            <a:fld id="{6E06481A-EC01-464E-9472-338AFBAF1747}" type="datetimeFigureOut">
              <a:rPr lang="en-US" smtClean="0"/>
              <a:t>5/12/2021</a:t>
            </a:fld>
            <a:endParaRPr lang="en-US"/>
          </a:p>
        </p:txBody>
      </p:sp>
      <p:sp>
        <p:nvSpPr>
          <p:cNvPr id="6" name="Footer Placeholder 5">
            <a:extLst>
              <a:ext uri="{FF2B5EF4-FFF2-40B4-BE49-F238E27FC236}">
                <a16:creationId xmlns:a16="http://schemas.microsoft.com/office/drawing/2014/main" id="{5B89DA17-DEC3-4EDF-A0CA-1E24815E6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7001F-EF18-4E96-BD16-E5AB9CCE834C}"/>
              </a:ext>
            </a:extLst>
          </p:cNvPr>
          <p:cNvSpPr>
            <a:spLocks noGrp="1"/>
          </p:cNvSpPr>
          <p:nvPr>
            <p:ph type="sldNum" sz="quarter" idx="12"/>
          </p:nvPr>
        </p:nvSpPr>
        <p:spPr/>
        <p:txBody>
          <a:bodyPr/>
          <a:lstStyle/>
          <a:p>
            <a:fld id="{E0041543-F422-4FCE-A219-6E26B358BCA7}" type="slidenum">
              <a:rPr lang="en-US" smtClean="0"/>
              <a:t>‹#›</a:t>
            </a:fld>
            <a:endParaRPr lang="en-US"/>
          </a:p>
        </p:txBody>
      </p:sp>
    </p:spTree>
    <p:extLst>
      <p:ext uri="{BB962C8B-B14F-4D97-AF65-F5344CB8AC3E}">
        <p14:creationId xmlns:p14="http://schemas.microsoft.com/office/powerpoint/2010/main" val="580382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BF163A-8179-4181-ABAB-B33D09A4C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03A47C-946B-4F01-AC0C-D7C2A8BECF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FAE31-D9BE-43DC-BCF8-C3D4AF60B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6481A-EC01-464E-9472-338AFBAF1747}" type="datetimeFigureOut">
              <a:rPr lang="en-US" smtClean="0"/>
              <a:t>5/12/2021</a:t>
            </a:fld>
            <a:endParaRPr lang="en-US"/>
          </a:p>
        </p:txBody>
      </p:sp>
      <p:sp>
        <p:nvSpPr>
          <p:cNvPr id="5" name="Footer Placeholder 4">
            <a:extLst>
              <a:ext uri="{FF2B5EF4-FFF2-40B4-BE49-F238E27FC236}">
                <a16:creationId xmlns:a16="http://schemas.microsoft.com/office/drawing/2014/main" id="{AE913984-5347-46A5-ADF7-803E58753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795535-AC96-459F-A447-EC1FE5366F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041543-F422-4FCE-A219-6E26B358BCA7}" type="slidenum">
              <a:rPr lang="en-US" smtClean="0"/>
              <a:t>‹#›</a:t>
            </a:fld>
            <a:endParaRPr lang="en-US"/>
          </a:p>
        </p:txBody>
      </p:sp>
    </p:spTree>
    <p:extLst>
      <p:ext uri="{BB962C8B-B14F-4D97-AF65-F5344CB8AC3E}">
        <p14:creationId xmlns:p14="http://schemas.microsoft.com/office/powerpoint/2010/main" val="210899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96CAD2-5804-496D-9446-EE0DB4F79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3" y="751459"/>
            <a:ext cx="6594764" cy="4946073"/>
          </a:xfrm>
          <a:prstGeom prst="rect">
            <a:avLst/>
          </a:prstGeom>
        </p:spPr>
      </p:pic>
      <p:sp>
        <p:nvSpPr>
          <p:cNvPr id="6" name="TextBox 5">
            <a:extLst>
              <a:ext uri="{FF2B5EF4-FFF2-40B4-BE49-F238E27FC236}">
                <a16:creationId xmlns:a16="http://schemas.microsoft.com/office/drawing/2014/main" id="{00F23C25-D682-4EC1-8415-DA96F81C8A34}"/>
              </a:ext>
            </a:extLst>
          </p:cNvPr>
          <p:cNvSpPr txBox="1"/>
          <p:nvPr/>
        </p:nvSpPr>
        <p:spPr>
          <a:xfrm>
            <a:off x="6594764" y="1763494"/>
            <a:ext cx="5597236" cy="1200329"/>
          </a:xfrm>
          <a:prstGeom prst="rect">
            <a:avLst/>
          </a:prstGeom>
          <a:noFill/>
        </p:spPr>
        <p:txBody>
          <a:bodyPr wrap="square" rtlCol="0">
            <a:spAutoFit/>
          </a:bodyPr>
          <a:lstStyle/>
          <a:p>
            <a:pPr algn="ctr"/>
            <a:r>
              <a:rPr lang="en-US" sz="3600" dirty="0">
                <a:solidFill>
                  <a:schemeClr val="bg1"/>
                </a:solidFill>
              </a:rPr>
              <a:t>Standing on the beach, how far can you see off-shore?</a:t>
            </a:r>
          </a:p>
        </p:txBody>
      </p:sp>
      <p:sp>
        <p:nvSpPr>
          <p:cNvPr id="7" name="TextBox 6">
            <a:extLst>
              <a:ext uri="{FF2B5EF4-FFF2-40B4-BE49-F238E27FC236}">
                <a16:creationId xmlns:a16="http://schemas.microsoft.com/office/drawing/2014/main" id="{D5EE0F07-0B7F-4F35-90E8-6BAE0CF11906}"/>
              </a:ext>
            </a:extLst>
          </p:cNvPr>
          <p:cNvSpPr txBox="1"/>
          <p:nvPr/>
        </p:nvSpPr>
        <p:spPr>
          <a:xfrm>
            <a:off x="6687127" y="3894177"/>
            <a:ext cx="5504873" cy="584775"/>
          </a:xfrm>
          <a:prstGeom prst="rect">
            <a:avLst/>
          </a:prstGeom>
          <a:noFill/>
        </p:spPr>
        <p:txBody>
          <a:bodyPr wrap="square" rtlCol="0">
            <a:spAutoFit/>
          </a:bodyPr>
          <a:lstStyle/>
          <a:p>
            <a:pPr algn="ctr"/>
            <a:r>
              <a:rPr lang="en-US" sz="3200" dirty="0">
                <a:solidFill>
                  <a:schemeClr val="bg1"/>
                </a:solidFill>
              </a:rPr>
              <a:t>Answer:  ≈ ____ nautical miles</a:t>
            </a:r>
          </a:p>
        </p:txBody>
      </p:sp>
    </p:spTree>
    <p:extLst>
      <p:ext uri="{BB962C8B-B14F-4D97-AF65-F5344CB8AC3E}">
        <p14:creationId xmlns:p14="http://schemas.microsoft.com/office/powerpoint/2010/main" val="4046834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6A8BA7-B87E-4547-A51A-3BA144477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599" y="348066"/>
            <a:ext cx="9242802" cy="6161867"/>
          </a:xfrm>
          <a:prstGeom prst="rect">
            <a:avLst/>
          </a:prstGeom>
        </p:spPr>
      </p:pic>
    </p:spTree>
    <p:extLst>
      <p:ext uri="{BB962C8B-B14F-4D97-AF65-F5344CB8AC3E}">
        <p14:creationId xmlns:p14="http://schemas.microsoft.com/office/powerpoint/2010/main" val="2938474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6A8BA7-B87E-4547-A51A-3BA144477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3" y="1693943"/>
            <a:ext cx="5205170" cy="3470113"/>
          </a:xfrm>
          <a:prstGeom prst="rect">
            <a:avLst/>
          </a:prstGeom>
        </p:spPr>
      </p:pic>
      <p:pic>
        <p:nvPicPr>
          <p:cNvPr id="3" name="Picture 2">
            <a:extLst>
              <a:ext uri="{FF2B5EF4-FFF2-40B4-BE49-F238E27FC236}">
                <a16:creationId xmlns:a16="http://schemas.microsoft.com/office/drawing/2014/main" id="{05AF266F-CC57-46AA-98E6-E8262520D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625" y="1693942"/>
            <a:ext cx="5205172" cy="3470114"/>
          </a:xfrm>
          <a:prstGeom prst="rect">
            <a:avLst/>
          </a:prstGeom>
        </p:spPr>
      </p:pic>
      <p:sp>
        <p:nvSpPr>
          <p:cNvPr id="5" name="TextBox 4">
            <a:extLst>
              <a:ext uri="{FF2B5EF4-FFF2-40B4-BE49-F238E27FC236}">
                <a16:creationId xmlns:a16="http://schemas.microsoft.com/office/drawing/2014/main" id="{BA275D37-81C3-420E-9033-15A2065399C3}"/>
              </a:ext>
            </a:extLst>
          </p:cNvPr>
          <p:cNvSpPr txBox="1"/>
          <p:nvPr/>
        </p:nvSpPr>
        <p:spPr>
          <a:xfrm>
            <a:off x="8082674" y="1071202"/>
            <a:ext cx="1955074" cy="461665"/>
          </a:xfrm>
          <a:prstGeom prst="rect">
            <a:avLst/>
          </a:prstGeom>
          <a:noFill/>
        </p:spPr>
        <p:txBody>
          <a:bodyPr wrap="square" rtlCol="0">
            <a:spAutoFit/>
          </a:bodyPr>
          <a:lstStyle/>
          <a:p>
            <a:pPr algn="ctr"/>
            <a:r>
              <a:rPr lang="en-US" sz="2400" b="1" i="1" dirty="0">
                <a:solidFill>
                  <a:schemeClr val="bg1"/>
                </a:solidFill>
              </a:rPr>
              <a:t>5/12/21</a:t>
            </a:r>
            <a:endParaRPr lang="en-US" b="1" i="1" dirty="0">
              <a:solidFill>
                <a:schemeClr val="bg1"/>
              </a:solidFill>
            </a:endParaRPr>
          </a:p>
        </p:txBody>
      </p:sp>
      <p:sp>
        <p:nvSpPr>
          <p:cNvPr id="6" name="TextBox 5">
            <a:extLst>
              <a:ext uri="{FF2B5EF4-FFF2-40B4-BE49-F238E27FC236}">
                <a16:creationId xmlns:a16="http://schemas.microsoft.com/office/drawing/2014/main" id="{CBAAD523-87B1-46D7-9C28-F8DE4718A65A}"/>
              </a:ext>
            </a:extLst>
          </p:cNvPr>
          <p:cNvSpPr txBox="1"/>
          <p:nvPr/>
        </p:nvSpPr>
        <p:spPr>
          <a:xfrm>
            <a:off x="2306651" y="1071202"/>
            <a:ext cx="1955074" cy="461665"/>
          </a:xfrm>
          <a:prstGeom prst="rect">
            <a:avLst/>
          </a:prstGeom>
          <a:noFill/>
        </p:spPr>
        <p:txBody>
          <a:bodyPr wrap="square" rtlCol="0">
            <a:spAutoFit/>
          </a:bodyPr>
          <a:lstStyle/>
          <a:p>
            <a:pPr algn="ctr"/>
            <a:r>
              <a:rPr lang="en-US" sz="2400" b="1" i="1" dirty="0">
                <a:solidFill>
                  <a:schemeClr val="bg1"/>
                </a:solidFill>
              </a:rPr>
              <a:t>5/10/21</a:t>
            </a:r>
            <a:endParaRPr lang="en-US" b="1" i="1" dirty="0">
              <a:solidFill>
                <a:schemeClr val="bg1"/>
              </a:solidFill>
            </a:endParaRPr>
          </a:p>
        </p:txBody>
      </p:sp>
    </p:spTree>
    <p:extLst>
      <p:ext uri="{BB962C8B-B14F-4D97-AF65-F5344CB8AC3E}">
        <p14:creationId xmlns:p14="http://schemas.microsoft.com/office/powerpoint/2010/main" val="97132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C529624-C658-45A3-9E5E-8AF6463334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1067" y="185712"/>
            <a:ext cx="9729866" cy="6486575"/>
          </a:xfrm>
          <a:prstGeom prst="rect">
            <a:avLst/>
          </a:prstGeom>
        </p:spPr>
      </p:pic>
    </p:spTree>
    <p:extLst>
      <p:ext uri="{BB962C8B-B14F-4D97-AF65-F5344CB8AC3E}">
        <p14:creationId xmlns:p14="http://schemas.microsoft.com/office/powerpoint/2010/main" val="340851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1DC6139-1648-4096-AF30-8B9C3C7B4D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203" y="1717725"/>
            <a:ext cx="5205173" cy="3470114"/>
          </a:xfrm>
          <a:prstGeom prst="rect">
            <a:avLst/>
          </a:prstGeom>
        </p:spPr>
      </p:pic>
      <p:sp>
        <p:nvSpPr>
          <p:cNvPr id="5" name="TextBox 4">
            <a:extLst>
              <a:ext uri="{FF2B5EF4-FFF2-40B4-BE49-F238E27FC236}">
                <a16:creationId xmlns:a16="http://schemas.microsoft.com/office/drawing/2014/main" id="{BA275D37-81C3-420E-9033-15A2065399C3}"/>
              </a:ext>
            </a:extLst>
          </p:cNvPr>
          <p:cNvSpPr txBox="1"/>
          <p:nvPr/>
        </p:nvSpPr>
        <p:spPr>
          <a:xfrm>
            <a:off x="8082674" y="1071202"/>
            <a:ext cx="1955074" cy="461665"/>
          </a:xfrm>
          <a:prstGeom prst="rect">
            <a:avLst/>
          </a:prstGeom>
          <a:noFill/>
        </p:spPr>
        <p:txBody>
          <a:bodyPr wrap="square" rtlCol="0">
            <a:spAutoFit/>
          </a:bodyPr>
          <a:lstStyle/>
          <a:p>
            <a:pPr algn="ctr"/>
            <a:r>
              <a:rPr lang="en-US" sz="2400" b="1" i="1" dirty="0">
                <a:solidFill>
                  <a:schemeClr val="bg1"/>
                </a:solidFill>
              </a:rPr>
              <a:t>5/12/21</a:t>
            </a:r>
            <a:endParaRPr lang="en-US" b="1" i="1" dirty="0">
              <a:solidFill>
                <a:schemeClr val="bg1"/>
              </a:solidFill>
            </a:endParaRPr>
          </a:p>
        </p:txBody>
      </p:sp>
      <p:sp>
        <p:nvSpPr>
          <p:cNvPr id="6" name="TextBox 5">
            <a:extLst>
              <a:ext uri="{FF2B5EF4-FFF2-40B4-BE49-F238E27FC236}">
                <a16:creationId xmlns:a16="http://schemas.microsoft.com/office/drawing/2014/main" id="{CBAAD523-87B1-46D7-9C28-F8DE4718A65A}"/>
              </a:ext>
            </a:extLst>
          </p:cNvPr>
          <p:cNvSpPr txBox="1"/>
          <p:nvPr/>
        </p:nvSpPr>
        <p:spPr>
          <a:xfrm>
            <a:off x="2306651" y="1071202"/>
            <a:ext cx="1955074" cy="461665"/>
          </a:xfrm>
          <a:prstGeom prst="rect">
            <a:avLst/>
          </a:prstGeom>
          <a:noFill/>
        </p:spPr>
        <p:txBody>
          <a:bodyPr wrap="square" rtlCol="0">
            <a:spAutoFit/>
          </a:bodyPr>
          <a:lstStyle/>
          <a:p>
            <a:pPr algn="ctr"/>
            <a:r>
              <a:rPr lang="en-US" sz="2400" b="1" i="1" dirty="0">
                <a:solidFill>
                  <a:schemeClr val="bg1"/>
                </a:solidFill>
              </a:rPr>
              <a:t>5/10/21</a:t>
            </a:r>
            <a:endParaRPr lang="en-US" b="1" i="1" dirty="0">
              <a:solidFill>
                <a:schemeClr val="bg1"/>
              </a:solidFill>
            </a:endParaRPr>
          </a:p>
        </p:txBody>
      </p:sp>
      <p:pic>
        <p:nvPicPr>
          <p:cNvPr id="4" name="Graphic 3">
            <a:extLst>
              <a:ext uri="{FF2B5EF4-FFF2-40B4-BE49-F238E27FC236}">
                <a16:creationId xmlns:a16="http://schemas.microsoft.com/office/drawing/2014/main" id="{9B0F4684-9364-403C-BC45-174B3C7295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7626" y="1717726"/>
            <a:ext cx="5205171" cy="3470113"/>
          </a:xfrm>
          <a:prstGeom prst="rect">
            <a:avLst/>
          </a:prstGeom>
        </p:spPr>
      </p:pic>
    </p:spTree>
    <p:extLst>
      <p:ext uri="{BB962C8B-B14F-4D97-AF65-F5344CB8AC3E}">
        <p14:creationId xmlns:p14="http://schemas.microsoft.com/office/powerpoint/2010/main" val="4033197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BCBEB-8860-4788-82B5-363DD55FDC01}"/>
              </a:ext>
            </a:extLst>
          </p:cNvPr>
          <p:cNvPicPr>
            <a:picLocks noChangeAspect="1"/>
          </p:cNvPicPr>
          <p:nvPr/>
        </p:nvPicPr>
        <p:blipFill>
          <a:blip r:embed="rId3"/>
          <a:stretch>
            <a:fillRect/>
          </a:stretch>
        </p:blipFill>
        <p:spPr>
          <a:xfrm>
            <a:off x="2353124" y="152474"/>
            <a:ext cx="7485751" cy="6553052"/>
          </a:xfrm>
          <a:prstGeom prst="rect">
            <a:avLst/>
          </a:prstGeom>
        </p:spPr>
      </p:pic>
    </p:spTree>
    <p:extLst>
      <p:ext uri="{BB962C8B-B14F-4D97-AF65-F5344CB8AC3E}">
        <p14:creationId xmlns:p14="http://schemas.microsoft.com/office/powerpoint/2010/main" val="3161791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2E7940-175E-47BF-AFB1-D9365BC3E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8236" y="519831"/>
            <a:ext cx="4150477" cy="2766984"/>
          </a:xfrm>
          <a:prstGeom prst="rect">
            <a:avLst/>
          </a:prstGeom>
        </p:spPr>
      </p:pic>
      <p:pic>
        <p:nvPicPr>
          <p:cNvPr id="3" name="Graphic 2">
            <a:extLst>
              <a:ext uri="{FF2B5EF4-FFF2-40B4-BE49-F238E27FC236}">
                <a16:creationId xmlns:a16="http://schemas.microsoft.com/office/drawing/2014/main" id="{37225BDE-00F2-44E6-9BD7-89E98B57E50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871"/>
          <a:stretch/>
        </p:blipFill>
        <p:spPr>
          <a:xfrm>
            <a:off x="7718236" y="3664589"/>
            <a:ext cx="4150477" cy="2971116"/>
          </a:xfrm>
          <a:prstGeom prst="rect">
            <a:avLst/>
          </a:prstGeom>
        </p:spPr>
      </p:pic>
      <p:pic>
        <p:nvPicPr>
          <p:cNvPr id="4" name="Picture 3">
            <a:extLst>
              <a:ext uri="{FF2B5EF4-FFF2-40B4-BE49-F238E27FC236}">
                <a16:creationId xmlns:a16="http://schemas.microsoft.com/office/drawing/2014/main" id="{F6B361FA-A04A-4C4A-8158-034D09239CF0}"/>
              </a:ext>
            </a:extLst>
          </p:cNvPr>
          <p:cNvPicPr>
            <a:picLocks noChangeAspect="1"/>
          </p:cNvPicPr>
          <p:nvPr/>
        </p:nvPicPr>
        <p:blipFill>
          <a:blip r:embed="rId5"/>
          <a:stretch>
            <a:fillRect/>
          </a:stretch>
        </p:blipFill>
        <p:spPr>
          <a:xfrm>
            <a:off x="323287" y="519831"/>
            <a:ext cx="7004613" cy="6131862"/>
          </a:xfrm>
          <a:prstGeom prst="rect">
            <a:avLst/>
          </a:prstGeom>
        </p:spPr>
      </p:pic>
      <p:sp>
        <p:nvSpPr>
          <p:cNvPr id="5" name="TextBox 4">
            <a:extLst>
              <a:ext uri="{FF2B5EF4-FFF2-40B4-BE49-F238E27FC236}">
                <a16:creationId xmlns:a16="http://schemas.microsoft.com/office/drawing/2014/main" id="{53DE1CFC-6B9A-4367-8684-1CEFD6ABC938}"/>
              </a:ext>
            </a:extLst>
          </p:cNvPr>
          <p:cNvSpPr txBox="1"/>
          <p:nvPr/>
        </p:nvSpPr>
        <p:spPr>
          <a:xfrm>
            <a:off x="323288" y="0"/>
            <a:ext cx="11545426" cy="461665"/>
          </a:xfrm>
          <a:prstGeom prst="rect">
            <a:avLst/>
          </a:prstGeom>
          <a:noFill/>
        </p:spPr>
        <p:txBody>
          <a:bodyPr wrap="square" rtlCol="0">
            <a:spAutoFit/>
          </a:bodyPr>
          <a:lstStyle/>
          <a:p>
            <a:pPr algn="ctr"/>
            <a:r>
              <a:rPr lang="en-US" sz="2400" b="1" i="1" dirty="0">
                <a:solidFill>
                  <a:schemeClr val="bg1"/>
                </a:solidFill>
              </a:rPr>
              <a:t>Space X Splashdown Site – Evaluation (real-time weather updates)</a:t>
            </a:r>
            <a:endParaRPr lang="en-US" b="1" i="1" dirty="0">
              <a:solidFill>
                <a:schemeClr val="bg1"/>
              </a:solidFill>
            </a:endParaRPr>
          </a:p>
        </p:txBody>
      </p:sp>
    </p:spTree>
    <p:extLst>
      <p:ext uri="{BB962C8B-B14F-4D97-AF65-F5344CB8AC3E}">
        <p14:creationId xmlns:p14="http://schemas.microsoft.com/office/powerpoint/2010/main" val="349779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E9F72B-29BD-4AE5-A40B-6CFE3E7FE429}"/>
              </a:ext>
            </a:extLst>
          </p:cNvPr>
          <p:cNvPicPr>
            <a:picLocks noChangeAspect="1"/>
          </p:cNvPicPr>
          <p:nvPr/>
        </p:nvPicPr>
        <p:blipFill>
          <a:blip r:embed="rId2"/>
          <a:stretch>
            <a:fillRect/>
          </a:stretch>
        </p:blipFill>
        <p:spPr>
          <a:xfrm>
            <a:off x="1135624" y="461554"/>
            <a:ext cx="4383063" cy="3588940"/>
          </a:xfrm>
          <a:prstGeom prst="rect">
            <a:avLst/>
          </a:prstGeom>
        </p:spPr>
      </p:pic>
      <p:pic>
        <p:nvPicPr>
          <p:cNvPr id="6" name="Picture 5">
            <a:extLst>
              <a:ext uri="{FF2B5EF4-FFF2-40B4-BE49-F238E27FC236}">
                <a16:creationId xmlns:a16="http://schemas.microsoft.com/office/drawing/2014/main" id="{5DEC65B4-E05A-42C8-B333-C3591D28A6A4}"/>
              </a:ext>
            </a:extLst>
          </p:cNvPr>
          <p:cNvPicPr>
            <a:picLocks noChangeAspect="1"/>
          </p:cNvPicPr>
          <p:nvPr/>
        </p:nvPicPr>
        <p:blipFill>
          <a:blip r:embed="rId3"/>
          <a:stretch>
            <a:fillRect/>
          </a:stretch>
        </p:blipFill>
        <p:spPr>
          <a:xfrm>
            <a:off x="6594210" y="461554"/>
            <a:ext cx="4383063" cy="6087291"/>
          </a:xfrm>
          <a:prstGeom prst="rect">
            <a:avLst/>
          </a:prstGeom>
        </p:spPr>
      </p:pic>
    </p:spTree>
    <p:extLst>
      <p:ext uri="{BB962C8B-B14F-4D97-AF65-F5344CB8AC3E}">
        <p14:creationId xmlns:p14="http://schemas.microsoft.com/office/powerpoint/2010/main" val="2371127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8C3BB-C253-4BBA-953B-0878BCD8776B}"/>
              </a:ext>
            </a:extLst>
          </p:cNvPr>
          <p:cNvPicPr>
            <a:picLocks noChangeAspect="1"/>
          </p:cNvPicPr>
          <p:nvPr/>
        </p:nvPicPr>
        <p:blipFill rotWithShape="1">
          <a:blip r:embed="rId3"/>
          <a:srcRect l="1428" t="2025" r="3591"/>
          <a:stretch/>
        </p:blipFill>
        <p:spPr>
          <a:xfrm>
            <a:off x="68580" y="2186260"/>
            <a:ext cx="8247190" cy="4173130"/>
          </a:xfrm>
          <a:prstGeom prst="rect">
            <a:avLst/>
          </a:prstGeom>
        </p:spPr>
      </p:pic>
      <p:pic>
        <p:nvPicPr>
          <p:cNvPr id="5" name="Picture 4">
            <a:extLst>
              <a:ext uri="{FF2B5EF4-FFF2-40B4-BE49-F238E27FC236}">
                <a16:creationId xmlns:a16="http://schemas.microsoft.com/office/drawing/2014/main" id="{C944989E-FBA4-4B64-998D-E5401B6BCB93}"/>
              </a:ext>
            </a:extLst>
          </p:cNvPr>
          <p:cNvPicPr>
            <a:picLocks noChangeAspect="1"/>
          </p:cNvPicPr>
          <p:nvPr/>
        </p:nvPicPr>
        <p:blipFill rotWithShape="1">
          <a:blip r:embed="rId4"/>
          <a:srcRect l="7397" r="2841"/>
          <a:stretch/>
        </p:blipFill>
        <p:spPr>
          <a:xfrm>
            <a:off x="8392616" y="2193880"/>
            <a:ext cx="3759200" cy="4173130"/>
          </a:xfrm>
          <a:prstGeom prst="rect">
            <a:avLst/>
          </a:prstGeom>
        </p:spPr>
      </p:pic>
      <p:sp>
        <p:nvSpPr>
          <p:cNvPr id="6" name="TextBox 5">
            <a:extLst>
              <a:ext uri="{FF2B5EF4-FFF2-40B4-BE49-F238E27FC236}">
                <a16:creationId xmlns:a16="http://schemas.microsoft.com/office/drawing/2014/main" id="{00F23C25-D682-4EC1-8415-DA96F81C8A34}"/>
              </a:ext>
            </a:extLst>
          </p:cNvPr>
          <p:cNvSpPr txBox="1"/>
          <p:nvPr/>
        </p:nvSpPr>
        <p:spPr>
          <a:xfrm>
            <a:off x="474016" y="490990"/>
            <a:ext cx="11243967" cy="769441"/>
          </a:xfrm>
          <a:prstGeom prst="rect">
            <a:avLst/>
          </a:prstGeom>
          <a:noFill/>
        </p:spPr>
        <p:txBody>
          <a:bodyPr wrap="square" rtlCol="0">
            <a:spAutoFit/>
          </a:bodyPr>
          <a:lstStyle/>
          <a:p>
            <a:pPr algn="ctr"/>
            <a:r>
              <a:rPr lang="en-US" sz="4400" dirty="0">
                <a:solidFill>
                  <a:schemeClr val="bg1"/>
                </a:solidFill>
              </a:rPr>
              <a:t>NASA – Space X “Splashdown Sites”</a:t>
            </a:r>
          </a:p>
        </p:txBody>
      </p:sp>
    </p:spTree>
    <p:extLst>
      <p:ext uri="{BB962C8B-B14F-4D97-AF65-F5344CB8AC3E}">
        <p14:creationId xmlns:p14="http://schemas.microsoft.com/office/powerpoint/2010/main" val="39636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24D16C-1A32-44FC-8132-0DF9A7A1BB24}"/>
              </a:ext>
            </a:extLst>
          </p:cNvPr>
          <p:cNvPicPr>
            <a:picLocks noChangeAspect="1"/>
          </p:cNvPicPr>
          <p:nvPr/>
        </p:nvPicPr>
        <p:blipFill rotWithShape="1">
          <a:blip r:embed="rId3"/>
          <a:srcRect l="1028"/>
          <a:stretch/>
        </p:blipFill>
        <p:spPr>
          <a:xfrm>
            <a:off x="183276" y="1849654"/>
            <a:ext cx="11825441" cy="4538056"/>
          </a:xfrm>
          <a:prstGeom prst="rect">
            <a:avLst/>
          </a:prstGeom>
        </p:spPr>
      </p:pic>
      <p:sp>
        <p:nvSpPr>
          <p:cNvPr id="9" name="TextBox 8">
            <a:extLst>
              <a:ext uri="{FF2B5EF4-FFF2-40B4-BE49-F238E27FC236}">
                <a16:creationId xmlns:a16="http://schemas.microsoft.com/office/drawing/2014/main" id="{2773C2BD-3A15-486D-B305-AF59BC868BEB}"/>
              </a:ext>
            </a:extLst>
          </p:cNvPr>
          <p:cNvSpPr txBox="1"/>
          <p:nvPr/>
        </p:nvSpPr>
        <p:spPr>
          <a:xfrm>
            <a:off x="474014" y="470290"/>
            <a:ext cx="11243967" cy="769441"/>
          </a:xfrm>
          <a:prstGeom prst="rect">
            <a:avLst/>
          </a:prstGeom>
          <a:noFill/>
        </p:spPr>
        <p:txBody>
          <a:bodyPr wrap="square" rtlCol="0">
            <a:spAutoFit/>
          </a:bodyPr>
          <a:lstStyle/>
          <a:p>
            <a:pPr algn="ctr"/>
            <a:r>
              <a:rPr lang="en-US" sz="4400" dirty="0">
                <a:solidFill>
                  <a:schemeClr val="bg1"/>
                </a:solidFill>
              </a:rPr>
              <a:t>August 2</a:t>
            </a:r>
            <a:r>
              <a:rPr lang="en-US" sz="4400" baseline="30000" dirty="0">
                <a:solidFill>
                  <a:schemeClr val="bg1"/>
                </a:solidFill>
              </a:rPr>
              <a:t>nd</a:t>
            </a:r>
            <a:r>
              <a:rPr lang="en-US" sz="4400" dirty="0">
                <a:solidFill>
                  <a:schemeClr val="bg1"/>
                </a:solidFill>
              </a:rPr>
              <a:t>, 2020</a:t>
            </a:r>
          </a:p>
        </p:txBody>
      </p:sp>
    </p:spTree>
    <p:extLst>
      <p:ext uri="{BB962C8B-B14F-4D97-AF65-F5344CB8AC3E}">
        <p14:creationId xmlns:p14="http://schemas.microsoft.com/office/powerpoint/2010/main" val="259587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961"/>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9614264" cy="26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4" y="4490684"/>
            <a:ext cx="2683091"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102943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pic>
        <p:nvPicPr>
          <p:cNvPr id="41" name="Graphic 40">
            <a:extLst>
              <a:ext uri="{FF2B5EF4-FFF2-40B4-BE49-F238E27FC236}">
                <a16:creationId xmlns:a16="http://schemas.microsoft.com/office/drawing/2014/main" id="{4AE99037-083C-408D-8960-21EEE6E67DA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82" t="23051" r="9656" b="23259"/>
          <a:stretch/>
        </p:blipFill>
        <p:spPr>
          <a:xfrm>
            <a:off x="6981965" y="4621285"/>
            <a:ext cx="1745611" cy="1120246"/>
          </a:xfrm>
          <a:prstGeom prst="rect">
            <a:avLst/>
          </a:prstGeom>
        </p:spPr>
      </p:pic>
      <p:sp>
        <p:nvSpPr>
          <p:cNvPr id="42" name="TextBox 41">
            <a:extLst>
              <a:ext uri="{FF2B5EF4-FFF2-40B4-BE49-F238E27FC236}">
                <a16:creationId xmlns:a16="http://schemas.microsoft.com/office/drawing/2014/main" id="{85FEF6C3-6F10-4852-BFEE-CEE3C56634BB}"/>
              </a:ext>
            </a:extLst>
          </p:cNvPr>
          <p:cNvSpPr txBox="1"/>
          <p:nvPr/>
        </p:nvSpPr>
        <p:spPr>
          <a:xfrm>
            <a:off x="6792994" y="1335542"/>
            <a:ext cx="1955074" cy="923330"/>
          </a:xfrm>
          <a:prstGeom prst="rect">
            <a:avLst/>
          </a:prstGeom>
          <a:noFill/>
        </p:spPr>
        <p:txBody>
          <a:bodyPr wrap="square" rtlCol="0">
            <a:spAutoFit/>
          </a:bodyPr>
          <a:lstStyle/>
          <a:p>
            <a:pPr algn="ctr"/>
            <a:r>
              <a:rPr lang="en-US" dirty="0">
                <a:solidFill>
                  <a:schemeClr val="bg1"/>
                </a:solidFill>
              </a:rPr>
              <a:t>SELECT PERTINENT DATA</a:t>
            </a:r>
          </a:p>
          <a:p>
            <a:endParaRPr lang="en-US"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Wind limit</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4431029" y="1239004"/>
            <a:ext cx="7721500"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90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BDBAE27F-C087-43CE-B35F-ABD460B260BC}"/>
              </a:ext>
            </a:extLst>
          </p:cNvPr>
          <p:cNvCxnSpPr>
            <a:cxnSpLocks/>
          </p:cNvCxnSpPr>
          <p:nvPr/>
        </p:nvCxnSpPr>
        <p:spPr>
          <a:xfrm>
            <a:off x="1993505" y="6135800"/>
            <a:ext cx="9524761" cy="828"/>
          </a:xfrm>
          <a:prstGeom prst="straightConnector1">
            <a:avLst/>
          </a:prstGeom>
          <a:ln w="38100" cap="flat" cmpd="sng" algn="ctr">
            <a:solidFill>
              <a:schemeClr val="accent4"/>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E68AFC95-BA0D-4445-A38C-FCB27FFF4A28}"/>
              </a:ext>
            </a:extLst>
          </p:cNvPr>
          <p:cNvSpPr txBox="1"/>
          <p:nvPr/>
        </p:nvSpPr>
        <p:spPr>
          <a:xfrm>
            <a:off x="474016" y="11455"/>
            <a:ext cx="11243967" cy="769441"/>
          </a:xfrm>
          <a:prstGeom prst="rect">
            <a:avLst/>
          </a:prstGeom>
          <a:noFill/>
        </p:spPr>
        <p:txBody>
          <a:bodyPr wrap="square" rtlCol="0">
            <a:spAutoFit/>
          </a:bodyPr>
          <a:lstStyle/>
          <a:p>
            <a:pPr algn="ctr"/>
            <a:r>
              <a:rPr lang="en-US" sz="4400" b="1" dirty="0">
                <a:solidFill>
                  <a:schemeClr val="bg1"/>
                </a:solidFill>
              </a:rPr>
              <a:t>Flow</a:t>
            </a:r>
          </a:p>
        </p:txBody>
      </p:sp>
      <p:sp>
        <p:nvSpPr>
          <p:cNvPr id="12" name="TextBox 11">
            <a:extLst>
              <a:ext uri="{FF2B5EF4-FFF2-40B4-BE49-F238E27FC236}">
                <a16:creationId xmlns:a16="http://schemas.microsoft.com/office/drawing/2014/main" id="{9D30A8C0-690E-4177-A6DD-B929FB24FD55}"/>
              </a:ext>
            </a:extLst>
          </p:cNvPr>
          <p:cNvSpPr txBox="1"/>
          <p:nvPr/>
        </p:nvSpPr>
        <p:spPr>
          <a:xfrm>
            <a:off x="38431" y="3254292"/>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222328"/>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516490"/>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640026"/>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sp>
        <p:nvSpPr>
          <p:cNvPr id="21" name="TextBox 20">
            <a:extLst>
              <a:ext uri="{FF2B5EF4-FFF2-40B4-BE49-F238E27FC236}">
                <a16:creationId xmlns:a16="http://schemas.microsoft.com/office/drawing/2014/main" id="{4462E795-B43D-4834-BCC0-B13BE075D6BA}"/>
              </a:ext>
            </a:extLst>
          </p:cNvPr>
          <p:cNvSpPr txBox="1"/>
          <p:nvPr/>
        </p:nvSpPr>
        <p:spPr>
          <a:xfrm>
            <a:off x="10294382" y="5699779"/>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108142"/>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384130"/>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5674136"/>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162567"/>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022788"/>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332531"/>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222328"/>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384130"/>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022788"/>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os</a:t>
            </a:r>
            <a:endParaRPr lang="en-US" sz="2000" dirty="0">
              <a:solidFill>
                <a:schemeClr val="bg1"/>
              </a:solidFill>
            </a:endParaRP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5674135"/>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5699154"/>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213277"/>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4420" y="2087292"/>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213277"/>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1055" t="38487" r="10217" b="38704"/>
          <a:stretch/>
        </p:blipFill>
        <p:spPr>
          <a:xfrm>
            <a:off x="4641235" y="5140981"/>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413077"/>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sp>
        <p:nvSpPr>
          <p:cNvPr id="42" name="TextBox 41">
            <a:extLst>
              <a:ext uri="{FF2B5EF4-FFF2-40B4-BE49-F238E27FC236}">
                <a16:creationId xmlns:a16="http://schemas.microsoft.com/office/drawing/2014/main" id="{85FEF6C3-6F10-4852-BFEE-CEE3C56634BB}"/>
              </a:ext>
            </a:extLst>
          </p:cNvPr>
          <p:cNvSpPr txBox="1"/>
          <p:nvPr/>
        </p:nvSpPr>
        <p:spPr>
          <a:xfrm>
            <a:off x="6792994" y="1222328"/>
            <a:ext cx="1955074" cy="923330"/>
          </a:xfrm>
          <a:prstGeom prst="rect">
            <a:avLst/>
          </a:prstGeom>
          <a:noFill/>
        </p:spPr>
        <p:txBody>
          <a:bodyPr wrap="square" rtlCol="0">
            <a:spAutoFit/>
          </a:bodyPr>
          <a:lstStyle/>
          <a:p>
            <a:pPr algn="ctr"/>
            <a:r>
              <a:rPr lang="en-US" dirty="0">
                <a:solidFill>
                  <a:schemeClr val="bg1"/>
                </a:solidFill>
              </a:rPr>
              <a:t>SELECT PERTINENT DATA</a:t>
            </a:r>
          </a:p>
          <a:p>
            <a:endParaRPr lang="en-US"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222328"/>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396396" y="210731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190400"/>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Wind limit</a:t>
            </a:r>
          </a:p>
          <a:p>
            <a:pPr marL="342900" indent="-342900">
              <a:buFont typeface="Arial" panose="020B0604020202020204" pitchFamily="34" charset="0"/>
              <a:buChar char="•"/>
            </a:pPr>
            <a:r>
              <a:rPr lang="en-US" sz="2000" dirty="0">
                <a:solidFill>
                  <a:schemeClr val="bg1"/>
                </a:solidFill>
              </a:rPr>
              <a:t>CG units</a:t>
            </a:r>
          </a:p>
        </p:txBody>
      </p:sp>
      <p:grpSp>
        <p:nvGrpSpPr>
          <p:cNvPr id="2" name="Group 1">
            <a:extLst>
              <a:ext uri="{FF2B5EF4-FFF2-40B4-BE49-F238E27FC236}">
                <a16:creationId xmlns:a16="http://schemas.microsoft.com/office/drawing/2014/main" id="{8AA07031-4D34-451E-8BA8-EB39C7E8272D}"/>
              </a:ext>
            </a:extLst>
          </p:cNvPr>
          <p:cNvGrpSpPr/>
          <p:nvPr/>
        </p:nvGrpSpPr>
        <p:grpSpPr>
          <a:xfrm>
            <a:off x="9337794" y="4349610"/>
            <a:ext cx="2683091" cy="1240972"/>
            <a:chOff x="9337794" y="4151041"/>
            <a:chExt cx="2683091" cy="1240972"/>
          </a:xfrm>
        </p:grpSpPr>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5"/>
            <a:stretch>
              <a:fillRect/>
            </a:stretch>
          </p:blipFill>
          <p:spPr>
            <a:xfrm>
              <a:off x="9337794" y="4151041"/>
              <a:ext cx="2683091" cy="1240972"/>
            </a:xfrm>
            <a:prstGeom prst="rect">
              <a:avLst/>
            </a:prstGeom>
          </p:spPr>
        </p:pic>
        <p:pic>
          <p:nvPicPr>
            <p:cNvPr id="37" name="Picture 36">
              <a:extLst>
                <a:ext uri="{FF2B5EF4-FFF2-40B4-BE49-F238E27FC236}">
                  <a16:creationId xmlns:a16="http://schemas.microsoft.com/office/drawing/2014/main" id="{D91CC230-A7FB-40A0-9DD5-6A545E826EF3}"/>
                </a:ext>
              </a:extLst>
            </p:cNvPr>
            <p:cNvPicPr>
              <a:picLocks noChangeAspect="1"/>
            </p:cNvPicPr>
            <p:nvPr/>
          </p:nvPicPr>
          <p:blipFill>
            <a:blip r:embed="rId6"/>
            <a:stretch>
              <a:fillRect/>
            </a:stretch>
          </p:blipFill>
          <p:spPr>
            <a:xfrm>
              <a:off x="10561387" y="4188608"/>
              <a:ext cx="1442080" cy="1191264"/>
            </a:xfrm>
            <a:prstGeom prst="rect">
              <a:avLst/>
            </a:prstGeom>
          </p:spPr>
        </p:pic>
      </p:grpSp>
      <p:sp>
        <p:nvSpPr>
          <p:cNvPr id="40" name="TextBox 39">
            <a:extLst>
              <a:ext uri="{FF2B5EF4-FFF2-40B4-BE49-F238E27FC236}">
                <a16:creationId xmlns:a16="http://schemas.microsoft.com/office/drawing/2014/main" id="{8B4C7C9F-5545-4EC0-9BB9-67E1A3B80740}"/>
              </a:ext>
            </a:extLst>
          </p:cNvPr>
          <p:cNvSpPr txBox="1"/>
          <p:nvPr/>
        </p:nvSpPr>
        <p:spPr>
          <a:xfrm>
            <a:off x="173627" y="6161342"/>
            <a:ext cx="8025776" cy="276999"/>
          </a:xfrm>
          <a:prstGeom prst="rect">
            <a:avLst/>
          </a:prstGeom>
          <a:noFill/>
        </p:spPr>
        <p:txBody>
          <a:bodyPr wrap="square" rtlCol="0">
            <a:spAutoFit/>
          </a:bodyPr>
          <a:lstStyle/>
          <a:p>
            <a:r>
              <a:rPr lang="en-US" sz="1200" i="1" dirty="0">
                <a:solidFill>
                  <a:schemeClr val="bg1"/>
                </a:solidFill>
              </a:rPr>
              <a:t>* NOAA columns were renamed for ease. </a:t>
            </a:r>
          </a:p>
        </p:txBody>
      </p:sp>
      <p:sp>
        <p:nvSpPr>
          <p:cNvPr id="46" name="TextBox 45">
            <a:extLst>
              <a:ext uri="{FF2B5EF4-FFF2-40B4-BE49-F238E27FC236}">
                <a16:creationId xmlns:a16="http://schemas.microsoft.com/office/drawing/2014/main" id="{DFF37301-CA73-4324-B95A-00A27AF6D6BD}"/>
              </a:ext>
            </a:extLst>
          </p:cNvPr>
          <p:cNvSpPr txBox="1"/>
          <p:nvPr/>
        </p:nvSpPr>
        <p:spPr>
          <a:xfrm>
            <a:off x="266524" y="6342448"/>
            <a:ext cx="8025776" cy="276999"/>
          </a:xfrm>
          <a:prstGeom prst="rect">
            <a:avLst/>
          </a:prstGeom>
          <a:noFill/>
        </p:spPr>
        <p:txBody>
          <a:bodyPr wrap="square" rtlCol="0">
            <a:spAutoFit/>
          </a:bodyPr>
          <a:lstStyle/>
          <a:p>
            <a:r>
              <a:rPr lang="en-US" sz="1200" i="1" dirty="0">
                <a:solidFill>
                  <a:schemeClr val="bg1"/>
                </a:solidFill>
              </a:rPr>
              <a:t>Note #1: Since it’s a proof of concept, only a 10% sample of the 1.6 million records were used. </a:t>
            </a:r>
          </a:p>
        </p:txBody>
      </p:sp>
      <p:pic>
        <p:nvPicPr>
          <p:cNvPr id="47" name="Picture 46">
            <a:extLst>
              <a:ext uri="{FF2B5EF4-FFF2-40B4-BE49-F238E27FC236}">
                <a16:creationId xmlns:a16="http://schemas.microsoft.com/office/drawing/2014/main" id="{198DFDFF-502A-4448-BCA5-1D7042B0ABBA}"/>
              </a:ext>
            </a:extLst>
          </p:cNvPr>
          <p:cNvPicPr>
            <a:picLocks noChangeAspect="1"/>
          </p:cNvPicPr>
          <p:nvPr/>
        </p:nvPicPr>
        <p:blipFill>
          <a:blip r:embed="rId7"/>
          <a:stretch>
            <a:fillRect/>
          </a:stretch>
        </p:blipFill>
        <p:spPr>
          <a:xfrm>
            <a:off x="6981370" y="4363462"/>
            <a:ext cx="1978457" cy="1235835"/>
          </a:xfrm>
          <a:prstGeom prst="rect">
            <a:avLst/>
          </a:prstGeom>
        </p:spPr>
      </p:pic>
      <p:sp>
        <p:nvSpPr>
          <p:cNvPr id="48" name="TextBox 47">
            <a:extLst>
              <a:ext uri="{FF2B5EF4-FFF2-40B4-BE49-F238E27FC236}">
                <a16:creationId xmlns:a16="http://schemas.microsoft.com/office/drawing/2014/main" id="{659D9408-E2B9-4083-B369-0AB3E2376A50}"/>
              </a:ext>
            </a:extLst>
          </p:cNvPr>
          <p:cNvSpPr txBox="1"/>
          <p:nvPr/>
        </p:nvSpPr>
        <p:spPr>
          <a:xfrm>
            <a:off x="266524" y="6537998"/>
            <a:ext cx="8025776" cy="276999"/>
          </a:xfrm>
          <a:prstGeom prst="rect">
            <a:avLst/>
          </a:prstGeom>
          <a:noFill/>
        </p:spPr>
        <p:txBody>
          <a:bodyPr wrap="square" rtlCol="0">
            <a:spAutoFit/>
          </a:bodyPr>
          <a:lstStyle/>
          <a:p>
            <a:r>
              <a:rPr lang="en-US" sz="1200" i="1" dirty="0">
                <a:solidFill>
                  <a:schemeClr val="bg1"/>
                </a:solidFill>
              </a:rPr>
              <a:t>Note #2: Other Key Modules include pandas,  </a:t>
            </a:r>
            <a:r>
              <a:rPr lang="en-US" sz="1200" i="1" dirty="0" err="1">
                <a:solidFill>
                  <a:schemeClr val="bg1"/>
                </a:solidFill>
              </a:rPr>
              <a:t>numpy</a:t>
            </a:r>
            <a:r>
              <a:rPr lang="en-US" sz="1200" i="1" dirty="0">
                <a:solidFill>
                  <a:schemeClr val="bg1"/>
                </a:solidFill>
              </a:rPr>
              <a:t>, matplotlib, csv and </a:t>
            </a:r>
            <a:r>
              <a:rPr lang="en-US" sz="1200" i="1" dirty="0" err="1">
                <a:solidFill>
                  <a:schemeClr val="bg1"/>
                </a:solidFill>
              </a:rPr>
              <a:t>urllib</a:t>
            </a:r>
            <a:r>
              <a:rPr lang="en-US" sz="1200" i="1" dirty="0">
                <a:solidFill>
                  <a:schemeClr val="bg1"/>
                </a:solidFill>
              </a:rPr>
              <a:t>. </a:t>
            </a:r>
          </a:p>
        </p:txBody>
      </p:sp>
      <p:sp>
        <p:nvSpPr>
          <p:cNvPr id="49" name="TextBox 48">
            <a:extLst>
              <a:ext uri="{FF2B5EF4-FFF2-40B4-BE49-F238E27FC236}">
                <a16:creationId xmlns:a16="http://schemas.microsoft.com/office/drawing/2014/main" id="{E530B51F-1085-4114-9839-037B057F9550}"/>
              </a:ext>
            </a:extLst>
          </p:cNvPr>
          <p:cNvSpPr txBox="1"/>
          <p:nvPr/>
        </p:nvSpPr>
        <p:spPr>
          <a:xfrm>
            <a:off x="1816710" y="747226"/>
            <a:ext cx="4784387" cy="461665"/>
          </a:xfrm>
          <a:prstGeom prst="rect">
            <a:avLst/>
          </a:prstGeom>
          <a:solidFill>
            <a:schemeClr val="accent2">
              <a:lumMod val="60000"/>
              <a:lumOff val="40000"/>
            </a:schemeClr>
          </a:solidFill>
        </p:spPr>
        <p:txBody>
          <a:bodyPr wrap="square" rtlCol="0">
            <a:spAutoFit/>
          </a:bodyPr>
          <a:lstStyle/>
          <a:p>
            <a:pPr algn="ctr"/>
            <a:r>
              <a:rPr lang="en-US" sz="2400" b="1" dirty="0">
                <a:solidFill>
                  <a:schemeClr val="bg1"/>
                </a:solidFill>
              </a:rPr>
              <a:t>Data Acquisition &amp; Processing</a:t>
            </a:r>
          </a:p>
        </p:txBody>
      </p:sp>
      <p:sp>
        <p:nvSpPr>
          <p:cNvPr id="51" name="TextBox 50">
            <a:extLst>
              <a:ext uri="{FF2B5EF4-FFF2-40B4-BE49-F238E27FC236}">
                <a16:creationId xmlns:a16="http://schemas.microsoft.com/office/drawing/2014/main" id="{973C017E-43A7-4A78-8575-8DAE80A14F1D}"/>
              </a:ext>
            </a:extLst>
          </p:cNvPr>
          <p:cNvSpPr txBox="1"/>
          <p:nvPr/>
        </p:nvSpPr>
        <p:spPr>
          <a:xfrm>
            <a:off x="6604005" y="750168"/>
            <a:ext cx="5113978" cy="461665"/>
          </a:xfrm>
          <a:prstGeom prst="rect">
            <a:avLst/>
          </a:prstGeom>
          <a:solidFill>
            <a:schemeClr val="accent6">
              <a:lumMod val="40000"/>
              <a:lumOff val="60000"/>
            </a:schemeClr>
          </a:solidFill>
        </p:spPr>
        <p:txBody>
          <a:bodyPr wrap="square" rtlCol="0">
            <a:spAutoFit/>
          </a:bodyPr>
          <a:lstStyle/>
          <a:p>
            <a:pPr algn="ctr"/>
            <a:r>
              <a:rPr lang="en-US" sz="2400" b="1" dirty="0">
                <a:solidFill>
                  <a:schemeClr val="bg1"/>
                </a:solidFill>
              </a:rPr>
              <a:t>Analysis Spatial &amp; Temporal </a:t>
            </a:r>
          </a:p>
        </p:txBody>
      </p:sp>
      <p:sp>
        <p:nvSpPr>
          <p:cNvPr id="52" name="Rectangle 51">
            <a:extLst>
              <a:ext uri="{FF2B5EF4-FFF2-40B4-BE49-F238E27FC236}">
                <a16:creationId xmlns:a16="http://schemas.microsoft.com/office/drawing/2014/main" id="{4D598CC6-BC4D-4C3F-8402-C12B03194F36}"/>
              </a:ext>
            </a:extLst>
          </p:cNvPr>
          <p:cNvSpPr/>
          <p:nvPr/>
        </p:nvSpPr>
        <p:spPr>
          <a:xfrm>
            <a:off x="4362994" y="1294200"/>
            <a:ext cx="7829006" cy="5142485"/>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810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575"/>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9614264" cy="26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4" y="4490684"/>
            <a:ext cx="2683091"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102943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pic>
        <p:nvPicPr>
          <p:cNvPr id="41" name="Graphic 40">
            <a:extLst>
              <a:ext uri="{FF2B5EF4-FFF2-40B4-BE49-F238E27FC236}">
                <a16:creationId xmlns:a16="http://schemas.microsoft.com/office/drawing/2014/main" id="{4AE99037-083C-408D-8960-21EEE6E67DA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82" t="23051" r="9656" b="23259"/>
          <a:stretch/>
        </p:blipFill>
        <p:spPr>
          <a:xfrm>
            <a:off x="6981965" y="4621285"/>
            <a:ext cx="1745611" cy="1120246"/>
          </a:xfrm>
          <a:prstGeom prst="rect">
            <a:avLst/>
          </a:prstGeom>
        </p:spPr>
      </p:pic>
      <p:sp>
        <p:nvSpPr>
          <p:cNvPr id="42" name="TextBox 41">
            <a:extLst>
              <a:ext uri="{FF2B5EF4-FFF2-40B4-BE49-F238E27FC236}">
                <a16:creationId xmlns:a16="http://schemas.microsoft.com/office/drawing/2014/main" id="{85FEF6C3-6F10-4852-BFEE-CEE3C56634BB}"/>
              </a:ext>
            </a:extLst>
          </p:cNvPr>
          <p:cNvSpPr txBox="1"/>
          <p:nvPr/>
        </p:nvSpPr>
        <p:spPr>
          <a:xfrm>
            <a:off x="6792994" y="1335542"/>
            <a:ext cx="1955074" cy="923330"/>
          </a:xfrm>
          <a:prstGeom prst="rect">
            <a:avLst/>
          </a:prstGeom>
          <a:noFill/>
        </p:spPr>
        <p:txBody>
          <a:bodyPr wrap="square" rtlCol="0">
            <a:spAutoFit/>
          </a:bodyPr>
          <a:lstStyle/>
          <a:p>
            <a:pPr algn="ctr"/>
            <a:r>
              <a:rPr lang="en-US" dirty="0">
                <a:solidFill>
                  <a:schemeClr val="bg1"/>
                </a:solidFill>
              </a:rPr>
              <a:t>SELECT PERTINENT DATA</a:t>
            </a:r>
          </a:p>
          <a:p>
            <a:endParaRPr lang="en-US"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Wind limit</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1800455" y="1335542"/>
            <a:ext cx="2630573"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58CE968-8FFE-425D-BC1D-D5E4AD241A5B}"/>
              </a:ext>
            </a:extLst>
          </p:cNvPr>
          <p:cNvSpPr/>
          <p:nvPr/>
        </p:nvSpPr>
        <p:spPr>
          <a:xfrm>
            <a:off x="6875092" y="1294200"/>
            <a:ext cx="5380190"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093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575"/>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9614264" cy="261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4" y="4490684"/>
            <a:ext cx="2683091"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102943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Wind limit</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1800455" y="1335542"/>
            <a:ext cx="4840240"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58CE968-8FFE-425D-BC1D-D5E4AD241A5B}"/>
              </a:ext>
            </a:extLst>
          </p:cNvPr>
          <p:cNvSpPr/>
          <p:nvPr/>
        </p:nvSpPr>
        <p:spPr>
          <a:xfrm>
            <a:off x="9296144" y="1294200"/>
            <a:ext cx="2959138"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228C2A5F-5826-408B-A344-68CA5E1FA9AA}"/>
              </a:ext>
            </a:extLst>
          </p:cNvPr>
          <p:cNvPicPr>
            <a:picLocks noChangeAspect="1"/>
          </p:cNvPicPr>
          <p:nvPr/>
        </p:nvPicPr>
        <p:blipFill>
          <a:blip r:embed="rId6"/>
          <a:stretch>
            <a:fillRect/>
          </a:stretch>
        </p:blipFill>
        <p:spPr>
          <a:xfrm>
            <a:off x="6971981" y="4735258"/>
            <a:ext cx="1910384" cy="1193314"/>
          </a:xfrm>
          <a:prstGeom prst="rect">
            <a:avLst/>
          </a:prstGeom>
        </p:spPr>
      </p:pic>
    </p:spTree>
    <p:extLst>
      <p:ext uri="{BB962C8B-B14F-4D97-AF65-F5344CB8AC3E}">
        <p14:creationId xmlns:p14="http://schemas.microsoft.com/office/powerpoint/2010/main" val="113741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868C7AA-5888-4552-A18B-CE562C4F070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55" t="38487" r="10217" b="38704"/>
          <a:stretch/>
        </p:blipFill>
        <p:spPr>
          <a:xfrm>
            <a:off x="121485" y="2510633"/>
            <a:ext cx="6339923" cy="1836732"/>
          </a:xfrm>
          <a:prstGeom prst="rect">
            <a:avLst/>
          </a:prstGeom>
        </p:spPr>
      </p:pic>
      <p:cxnSp>
        <p:nvCxnSpPr>
          <p:cNvPr id="5" name="Straight Arrow Connector 4">
            <a:extLst>
              <a:ext uri="{FF2B5EF4-FFF2-40B4-BE49-F238E27FC236}">
                <a16:creationId xmlns:a16="http://schemas.microsoft.com/office/drawing/2014/main" id="{967D0A07-13EE-44DF-BB36-5C5650A4296B}"/>
              </a:ext>
            </a:extLst>
          </p:cNvPr>
          <p:cNvCxnSpPr>
            <a:cxnSpLocks/>
          </p:cNvCxnSpPr>
          <p:nvPr/>
        </p:nvCxnSpPr>
        <p:spPr>
          <a:xfrm>
            <a:off x="6600752" y="3428999"/>
            <a:ext cx="81895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0940597-6648-451E-BEA8-41CE928DD21E}"/>
              </a:ext>
            </a:extLst>
          </p:cNvPr>
          <p:cNvSpPr txBox="1"/>
          <p:nvPr/>
        </p:nvSpPr>
        <p:spPr>
          <a:xfrm>
            <a:off x="722417" y="5837617"/>
            <a:ext cx="5138057" cy="830997"/>
          </a:xfrm>
          <a:prstGeom prst="rect">
            <a:avLst/>
          </a:prstGeom>
          <a:noFill/>
        </p:spPr>
        <p:txBody>
          <a:bodyPr wrap="square" rtlCol="0">
            <a:spAutoFit/>
          </a:bodyPr>
          <a:lstStyle/>
          <a:p>
            <a:pPr algn="ctr"/>
            <a:r>
              <a:rPr lang="en-US" sz="2400" dirty="0">
                <a:solidFill>
                  <a:schemeClr val="bg1"/>
                </a:solidFill>
              </a:rPr>
              <a:t>801 stations</a:t>
            </a:r>
          </a:p>
          <a:p>
            <a:pPr algn="ctr"/>
            <a:r>
              <a:rPr lang="en-US" sz="2400" dirty="0">
                <a:solidFill>
                  <a:schemeClr val="bg1"/>
                </a:solidFill>
              </a:rPr>
              <a:t>(1.6 million observations in 72 hours)</a:t>
            </a:r>
            <a:endParaRPr lang="en-US" dirty="0">
              <a:solidFill>
                <a:schemeClr val="bg1"/>
              </a:solidFill>
            </a:endParaRPr>
          </a:p>
        </p:txBody>
      </p:sp>
      <p:sp>
        <p:nvSpPr>
          <p:cNvPr id="7" name="TextBox 6">
            <a:extLst>
              <a:ext uri="{FF2B5EF4-FFF2-40B4-BE49-F238E27FC236}">
                <a16:creationId xmlns:a16="http://schemas.microsoft.com/office/drawing/2014/main" id="{2F04AF55-EA41-422E-8566-D51E73C7CE84}"/>
              </a:ext>
            </a:extLst>
          </p:cNvPr>
          <p:cNvSpPr txBox="1"/>
          <p:nvPr/>
        </p:nvSpPr>
        <p:spPr>
          <a:xfrm>
            <a:off x="7141398" y="5837617"/>
            <a:ext cx="5138057" cy="830997"/>
          </a:xfrm>
          <a:prstGeom prst="rect">
            <a:avLst/>
          </a:prstGeom>
          <a:noFill/>
        </p:spPr>
        <p:txBody>
          <a:bodyPr wrap="square" rtlCol="0">
            <a:spAutoFit/>
          </a:bodyPr>
          <a:lstStyle/>
          <a:p>
            <a:pPr algn="ctr"/>
            <a:r>
              <a:rPr lang="en-US" sz="2400" dirty="0">
                <a:solidFill>
                  <a:schemeClr val="bg1"/>
                </a:solidFill>
              </a:rPr>
              <a:t>119 stations</a:t>
            </a:r>
          </a:p>
          <a:p>
            <a:pPr algn="ctr"/>
            <a:r>
              <a:rPr lang="en-US" sz="2400" dirty="0">
                <a:solidFill>
                  <a:schemeClr val="bg1"/>
                </a:solidFill>
              </a:rPr>
              <a:t>(</a:t>
            </a:r>
            <a:r>
              <a:rPr lang="en-US" sz="2400" dirty="0" err="1">
                <a:solidFill>
                  <a:schemeClr val="bg1"/>
                </a:solidFill>
              </a:rPr>
              <a:t>237k</a:t>
            </a:r>
            <a:r>
              <a:rPr lang="en-US" sz="2400" dirty="0">
                <a:solidFill>
                  <a:schemeClr val="bg1"/>
                </a:solidFill>
              </a:rPr>
              <a:t> observations in 72 hours)</a:t>
            </a:r>
            <a:endParaRPr lang="en-US" dirty="0">
              <a:solidFill>
                <a:schemeClr val="bg1"/>
              </a:solidFill>
            </a:endParaRPr>
          </a:p>
        </p:txBody>
      </p:sp>
      <p:pic>
        <p:nvPicPr>
          <p:cNvPr id="10" name="Picture 9">
            <a:extLst>
              <a:ext uri="{FF2B5EF4-FFF2-40B4-BE49-F238E27FC236}">
                <a16:creationId xmlns:a16="http://schemas.microsoft.com/office/drawing/2014/main" id="{D17E348D-4377-43F1-A68B-A82025C0E9AA}"/>
              </a:ext>
            </a:extLst>
          </p:cNvPr>
          <p:cNvPicPr>
            <a:picLocks noChangeAspect="1"/>
          </p:cNvPicPr>
          <p:nvPr/>
        </p:nvPicPr>
        <p:blipFill>
          <a:blip r:embed="rId4"/>
          <a:stretch>
            <a:fillRect/>
          </a:stretch>
        </p:blipFill>
        <p:spPr>
          <a:xfrm>
            <a:off x="7559054" y="2085152"/>
            <a:ext cx="4302746" cy="2687693"/>
          </a:xfrm>
          <a:prstGeom prst="rect">
            <a:avLst/>
          </a:prstGeom>
        </p:spPr>
      </p:pic>
    </p:spTree>
    <p:extLst>
      <p:ext uri="{BB962C8B-B14F-4D97-AF65-F5344CB8AC3E}">
        <p14:creationId xmlns:p14="http://schemas.microsoft.com/office/powerpoint/2010/main" val="3971747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8AFC95-BA0D-4445-A38C-FCB27FFF4A28}"/>
              </a:ext>
            </a:extLst>
          </p:cNvPr>
          <p:cNvSpPr txBox="1"/>
          <p:nvPr/>
        </p:nvSpPr>
        <p:spPr>
          <a:xfrm>
            <a:off x="474016" y="228575"/>
            <a:ext cx="11243967" cy="769441"/>
          </a:xfrm>
          <a:prstGeom prst="rect">
            <a:avLst/>
          </a:prstGeom>
          <a:noFill/>
        </p:spPr>
        <p:txBody>
          <a:bodyPr wrap="square" rtlCol="0">
            <a:spAutoFit/>
          </a:bodyPr>
          <a:lstStyle/>
          <a:p>
            <a:pPr algn="ctr"/>
            <a:r>
              <a:rPr lang="en-US" sz="4400" b="1" dirty="0">
                <a:solidFill>
                  <a:schemeClr val="bg1"/>
                </a:solidFill>
              </a:rPr>
              <a:t>Process</a:t>
            </a:r>
          </a:p>
        </p:txBody>
      </p:sp>
      <p:cxnSp>
        <p:nvCxnSpPr>
          <p:cNvPr id="5" name="Straight Arrow Connector 4">
            <a:extLst>
              <a:ext uri="{FF2B5EF4-FFF2-40B4-BE49-F238E27FC236}">
                <a16:creationId xmlns:a16="http://schemas.microsoft.com/office/drawing/2014/main" id="{27BC2A35-6495-4B72-87FC-19FE4F0F3EF2}"/>
              </a:ext>
            </a:extLst>
          </p:cNvPr>
          <p:cNvCxnSpPr>
            <a:cxnSpLocks/>
          </p:cNvCxnSpPr>
          <p:nvPr/>
        </p:nvCxnSpPr>
        <p:spPr>
          <a:xfrm>
            <a:off x="1897618" y="6257192"/>
            <a:ext cx="868118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30A8C0-690E-4177-A6DD-B929FB24FD55}"/>
              </a:ext>
            </a:extLst>
          </p:cNvPr>
          <p:cNvSpPr txBox="1"/>
          <p:nvPr/>
        </p:nvSpPr>
        <p:spPr>
          <a:xfrm>
            <a:off x="38431" y="3515554"/>
            <a:ext cx="1955074" cy="475782"/>
          </a:xfrm>
          <a:prstGeom prst="rect">
            <a:avLst/>
          </a:prstGeom>
          <a:noFill/>
        </p:spPr>
        <p:txBody>
          <a:bodyPr wrap="square" rtlCol="0">
            <a:spAutoFit/>
          </a:bodyPr>
          <a:lstStyle/>
          <a:p>
            <a:r>
              <a:rPr lang="en-US" sz="2400" b="1" i="1" dirty="0">
                <a:solidFill>
                  <a:schemeClr val="bg1"/>
                </a:solidFill>
              </a:rPr>
              <a:t>User Input</a:t>
            </a:r>
            <a:endParaRPr lang="en-US" b="1" i="1" dirty="0">
              <a:solidFill>
                <a:schemeClr val="bg1"/>
              </a:solidFill>
            </a:endParaRPr>
          </a:p>
        </p:txBody>
      </p:sp>
      <p:sp>
        <p:nvSpPr>
          <p:cNvPr id="13" name="TextBox 12">
            <a:extLst>
              <a:ext uri="{FF2B5EF4-FFF2-40B4-BE49-F238E27FC236}">
                <a16:creationId xmlns:a16="http://schemas.microsoft.com/office/drawing/2014/main" id="{65EF84CF-AD06-4E6C-B92E-950218AE215E}"/>
              </a:ext>
            </a:extLst>
          </p:cNvPr>
          <p:cNvSpPr txBox="1"/>
          <p:nvPr/>
        </p:nvSpPr>
        <p:spPr>
          <a:xfrm>
            <a:off x="1718024" y="1335542"/>
            <a:ext cx="2053759" cy="923330"/>
          </a:xfrm>
          <a:prstGeom prst="rect">
            <a:avLst/>
          </a:prstGeom>
          <a:noFill/>
        </p:spPr>
        <p:txBody>
          <a:bodyPr wrap="square" rtlCol="0">
            <a:spAutoFit/>
          </a:bodyPr>
          <a:lstStyle/>
          <a:p>
            <a:pPr algn="ctr"/>
            <a:r>
              <a:rPr lang="en-US" dirty="0">
                <a:solidFill>
                  <a:schemeClr val="bg1"/>
                </a:solidFill>
              </a:rPr>
              <a:t>BATCH DOWNLOAD REAL-TIME DATA</a:t>
            </a:r>
          </a:p>
          <a:p>
            <a:endParaRPr lang="en-US" dirty="0">
              <a:solidFill>
                <a:schemeClr val="bg1"/>
              </a:solidFill>
            </a:endParaRPr>
          </a:p>
        </p:txBody>
      </p:sp>
      <p:sp>
        <p:nvSpPr>
          <p:cNvPr id="14" name="TextBox 13">
            <a:extLst>
              <a:ext uri="{FF2B5EF4-FFF2-40B4-BE49-F238E27FC236}">
                <a16:creationId xmlns:a16="http://schemas.microsoft.com/office/drawing/2014/main" id="{F4EAD3CA-5832-4BB0-BBA5-65962729FF2A}"/>
              </a:ext>
            </a:extLst>
          </p:cNvPr>
          <p:cNvSpPr txBox="1"/>
          <p:nvPr/>
        </p:nvSpPr>
        <p:spPr>
          <a:xfrm>
            <a:off x="32000" y="4856133"/>
            <a:ext cx="1955074" cy="475782"/>
          </a:xfrm>
          <a:prstGeom prst="rect">
            <a:avLst/>
          </a:prstGeom>
          <a:noFill/>
        </p:spPr>
        <p:txBody>
          <a:bodyPr wrap="square" rtlCol="0">
            <a:spAutoFit/>
          </a:bodyPr>
          <a:lstStyle/>
          <a:p>
            <a:r>
              <a:rPr lang="en-US" sz="2400" b="1" i="1" dirty="0">
                <a:solidFill>
                  <a:schemeClr val="bg1"/>
                </a:solidFill>
              </a:rPr>
              <a:t>Output</a:t>
            </a:r>
            <a:endParaRPr lang="en-US" b="1" i="1" dirty="0">
              <a:solidFill>
                <a:schemeClr val="bg1"/>
              </a:solidFill>
            </a:endParaRPr>
          </a:p>
        </p:txBody>
      </p:sp>
      <p:sp>
        <p:nvSpPr>
          <p:cNvPr id="15" name="TextBox 14">
            <a:extLst>
              <a:ext uri="{FF2B5EF4-FFF2-40B4-BE49-F238E27FC236}">
                <a16:creationId xmlns:a16="http://schemas.microsoft.com/office/drawing/2014/main" id="{C5D016ED-80DE-4E29-AD5C-963DD2C7E5C3}"/>
              </a:ext>
            </a:extLst>
          </p:cNvPr>
          <p:cNvSpPr txBox="1"/>
          <p:nvPr/>
        </p:nvSpPr>
        <p:spPr>
          <a:xfrm>
            <a:off x="38431" y="5979669"/>
            <a:ext cx="1955074" cy="461665"/>
          </a:xfrm>
          <a:prstGeom prst="rect">
            <a:avLst/>
          </a:prstGeom>
          <a:noFill/>
        </p:spPr>
        <p:txBody>
          <a:bodyPr wrap="square" rtlCol="0">
            <a:spAutoFit/>
          </a:bodyPr>
          <a:lstStyle/>
          <a:p>
            <a:r>
              <a:rPr lang="en-US" sz="2400" b="1" i="1" dirty="0">
                <a:solidFill>
                  <a:schemeClr val="bg1"/>
                </a:solidFill>
              </a:rPr>
              <a:t>Time (</a:t>
            </a:r>
            <a:r>
              <a:rPr lang="en-US" sz="2400" b="1" i="1" dirty="0" err="1">
                <a:solidFill>
                  <a:schemeClr val="bg1"/>
                </a:solidFill>
              </a:rPr>
              <a:t>m:ss</a:t>
            </a:r>
            <a:r>
              <a:rPr lang="en-US" sz="2400" b="1" i="1" dirty="0">
                <a:solidFill>
                  <a:schemeClr val="bg1"/>
                </a:solidFill>
              </a:rPr>
              <a:t>)</a:t>
            </a:r>
            <a:endParaRPr lang="en-US" b="1" i="1" dirty="0">
              <a:solidFill>
                <a:schemeClr val="bg1"/>
              </a:solidFill>
            </a:endParaRPr>
          </a:p>
        </p:txBody>
      </p:sp>
      <p:pic>
        <p:nvPicPr>
          <p:cNvPr id="20" name="Picture 19">
            <a:extLst>
              <a:ext uri="{FF2B5EF4-FFF2-40B4-BE49-F238E27FC236}">
                <a16:creationId xmlns:a16="http://schemas.microsoft.com/office/drawing/2014/main" id="{AD999360-6C17-4ADC-BAF3-1D4F197D61C8}"/>
              </a:ext>
            </a:extLst>
          </p:cNvPr>
          <p:cNvPicPr>
            <a:picLocks noChangeAspect="1"/>
          </p:cNvPicPr>
          <p:nvPr/>
        </p:nvPicPr>
        <p:blipFill>
          <a:blip r:embed="rId3"/>
          <a:stretch>
            <a:fillRect/>
          </a:stretch>
        </p:blipFill>
        <p:spPr>
          <a:xfrm>
            <a:off x="9337795" y="4490684"/>
            <a:ext cx="2654402" cy="1240972"/>
          </a:xfrm>
          <a:prstGeom prst="rect">
            <a:avLst/>
          </a:prstGeom>
        </p:spPr>
      </p:pic>
      <p:sp>
        <p:nvSpPr>
          <p:cNvPr id="21" name="TextBox 20">
            <a:extLst>
              <a:ext uri="{FF2B5EF4-FFF2-40B4-BE49-F238E27FC236}">
                <a16:creationId xmlns:a16="http://schemas.microsoft.com/office/drawing/2014/main" id="{4462E795-B43D-4834-BCC0-B13BE075D6BA}"/>
              </a:ext>
            </a:extLst>
          </p:cNvPr>
          <p:cNvSpPr txBox="1"/>
          <p:nvPr/>
        </p:nvSpPr>
        <p:spPr>
          <a:xfrm>
            <a:off x="9684782" y="6039422"/>
            <a:ext cx="1223884" cy="461665"/>
          </a:xfrm>
          <a:prstGeom prst="rect">
            <a:avLst/>
          </a:prstGeom>
          <a:noFill/>
        </p:spPr>
        <p:txBody>
          <a:bodyPr wrap="square" rtlCol="0">
            <a:spAutoFit/>
          </a:bodyPr>
          <a:lstStyle/>
          <a:p>
            <a:r>
              <a:rPr lang="en-US" sz="2400" dirty="0">
                <a:solidFill>
                  <a:schemeClr val="bg1"/>
                </a:solidFill>
              </a:rPr>
              <a:t>4:36</a:t>
            </a:r>
            <a:endParaRPr lang="en-US" dirty="0">
              <a:solidFill>
                <a:schemeClr val="bg1"/>
              </a:solidFill>
            </a:endParaRPr>
          </a:p>
        </p:txBody>
      </p:sp>
      <p:sp>
        <p:nvSpPr>
          <p:cNvPr id="22" name="TextBox 21">
            <a:extLst>
              <a:ext uri="{FF2B5EF4-FFF2-40B4-BE49-F238E27FC236}">
                <a16:creationId xmlns:a16="http://schemas.microsoft.com/office/drawing/2014/main" id="{AF52B4DC-EAE6-4257-8748-A3A7E2E9FC51}"/>
              </a:ext>
            </a:extLst>
          </p:cNvPr>
          <p:cNvSpPr txBox="1"/>
          <p:nvPr/>
        </p:nvSpPr>
        <p:spPr>
          <a:xfrm>
            <a:off x="1816710" y="3369404"/>
            <a:ext cx="246270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url</a:t>
            </a:r>
            <a:r>
              <a:rPr lang="en-US" sz="2000" dirty="0">
                <a:solidFill>
                  <a:schemeClr val="bg1"/>
                </a:solidFill>
              </a:rPr>
              <a:t> </a:t>
            </a:r>
          </a:p>
          <a:p>
            <a:pPr marL="342900" indent="-342900">
              <a:buFont typeface="Arial" panose="020B0604020202020204" pitchFamily="34" charset="0"/>
              <a:buChar char="•"/>
            </a:pPr>
            <a:r>
              <a:rPr lang="en-US" sz="2000" dirty="0">
                <a:solidFill>
                  <a:schemeClr val="bg1"/>
                </a:solidFill>
              </a:rPr>
              <a:t>File types (.txt) </a:t>
            </a:r>
          </a:p>
          <a:p>
            <a:pPr marL="342900" indent="-342900">
              <a:buFont typeface="Arial" panose="020B0604020202020204" pitchFamily="34" charset="0"/>
              <a:buChar char="•"/>
            </a:pPr>
            <a:r>
              <a:rPr lang="en-US" sz="2000" dirty="0">
                <a:solidFill>
                  <a:schemeClr val="bg1"/>
                </a:solidFill>
              </a:rPr>
              <a:t>Folder routing</a:t>
            </a:r>
            <a:endParaRPr lang="en-US" sz="1600" dirty="0">
              <a:solidFill>
                <a:schemeClr val="bg1"/>
              </a:solidFill>
            </a:endParaRPr>
          </a:p>
        </p:txBody>
      </p:sp>
      <p:sp>
        <p:nvSpPr>
          <p:cNvPr id="23" name="TextBox 22">
            <a:extLst>
              <a:ext uri="{FF2B5EF4-FFF2-40B4-BE49-F238E27FC236}">
                <a16:creationId xmlns:a16="http://schemas.microsoft.com/office/drawing/2014/main" id="{9BF9B29A-FA41-46BE-8B6F-21026A5680CA}"/>
              </a:ext>
            </a:extLst>
          </p:cNvPr>
          <p:cNvSpPr txBox="1"/>
          <p:nvPr/>
        </p:nvSpPr>
        <p:spPr>
          <a:xfrm>
            <a:off x="1859798" y="4723773"/>
            <a:ext cx="30388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List of stations</a:t>
            </a:r>
          </a:p>
          <a:p>
            <a:pPr marL="342900" indent="-342900">
              <a:buFont typeface="Arial" panose="020B0604020202020204" pitchFamily="34" charset="0"/>
              <a:buChar char="•"/>
            </a:pPr>
            <a:r>
              <a:rPr lang="en-US" sz="2000" dirty="0">
                <a:solidFill>
                  <a:schemeClr val="bg1"/>
                </a:solidFill>
              </a:rPr>
              <a:t>380 .csv files</a:t>
            </a:r>
          </a:p>
          <a:p>
            <a:pPr marL="342900" indent="-342900">
              <a:buFont typeface="Arial" panose="020B0604020202020204" pitchFamily="34" charset="0"/>
              <a:buChar char="•"/>
            </a:pPr>
            <a:r>
              <a:rPr lang="en-US" sz="2000" dirty="0">
                <a:solidFill>
                  <a:schemeClr val="bg1"/>
                </a:solidFill>
              </a:rPr>
              <a:t>Report missing data</a:t>
            </a:r>
          </a:p>
        </p:txBody>
      </p:sp>
      <p:sp>
        <p:nvSpPr>
          <p:cNvPr id="24" name="TextBox 23">
            <a:extLst>
              <a:ext uri="{FF2B5EF4-FFF2-40B4-BE49-F238E27FC236}">
                <a16:creationId xmlns:a16="http://schemas.microsoft.com/office/drawing/2014/main" id="{CF98DB51-874B-4B74-8C0C-70E9DB525AEE}"/>
              </a:ext>
            </a:extLst>
          </p:cNvPr>
          <p:cNvSpPr txBox="1"/>
          <p:nvPr/>
        </p:nvSpPr>
        <p:spPr>
          <a:xfrm>
            <a:off x="2405246" y="6013779"/>
            <a:ext cx="1019879" cy="461665"/>
          </a:xfrm>
          <a:prstGeom prst="rect">
            <a:avLst/>
          </a:prstGeom>
          <a:noFill/>
        </p:spPr>
        <p:txBody>
          <a:bodyPr wrap="square" rtlCol="0">
            <a:spAutoFit/>
          </a:bodyPr>
          <a:lstStyle/>
          <a:p>
            <a:r>
              <a:rPr lang="en-US" sz="2400" dirty="0">
                <a:solidFill>
                  <a:schemeClr val="bg1"/>
                </a:solidFill>
              </a:rPr>
              <a:t>2:14</a:t>
            </a:r>
            <a:endParaRPr lang="en-US" dirty="0">
              <a:solidFill>
                <a:schemeClr val="bg1"/>
              </a:solidFill>
            </a:endParaRPr>
          </a:p>
        </p:txBody>
      </p:sp>
      <p:sp>
        <p:nvSpPr>
          <p:cNvPr id="25" name="TextBox 24">
            <a:extLst>
              <a:ext uri="{FF2B5EF4-FFF2-40B4-BE49-F238E27FC236}">
                <a16:creationId xmlns:a16="http://schemas.microsoft.com/office/drawing/2014/main" id="{D71479EB-9D27-42B3-9702-779B0A150B16}"/>
              </a:ext>
            </a:extLst>
          </p:cNvPr>
          <p:cNvSpPr txBox="1"/>
          <p:nvPr/>
        </p:nvSpPr>
        <p:spPr>
          <a:xfrm>
            <a:off x="0" y="2502210"/>
            <a:ext cx="1955074" cy="461665"/>
          </a:xfrm>
          <a:prstGeom prst="rect">
            <a:avLst/>
          </a:prstGeom>
          <a:noFill/>
        </p:spPr>
        <p:txBody>
          <a:bodyPr wrap="square" rtlCol="0">
            <a:spAutoFit/>
          </a:bodyPr>
          <a:lstStyle/>
          <a:p>
            <a:r>
              <a:rPr lang="en-US" sz="2400" b="1" i="1" dirty="0">
                <a:solidFill>
                  <a:schemeClr val="bg1"/>
                </a:solidFill>
              </a:rPr>
              <a:t>Key Modules</a:t>
            </a:r>
            <a:endParaRPr lang="en-US" b="1" i="1" dirty="0">
              <a:solidFill>
                <a:schemeClr val="bg1"/>
              </a:solidFill>
            </a:endParaRPr>
          </a:p>
        </p:txBody>
      </p:sp>
      <p:sp>
        <p:nvSpPr>
          <p:cNvPr id="26" name="TextBox 25">
            <a:extLst>
              <a:ext uri="{FF2B5EF4-FFF2-40B4-BE49-F238E27FC236}">
                <a16:creationId xmlns:a16="http://schemas.microsoft.com/office/drawing/2014/main" id="{633C69F8-8724-466C-BEE2-2E7B2027F2B1}"/>
              </a:ext>
            </a:extLst>
          </p:cNvPr>
          <p:cNvSpPr txBox="1"/>
          <p:nvPr/>
        </p:nvSpPr>
        <p:spPr>
          <a:xfrm>
            <a:off x="1816710" y="2362431"/>
            <a:ext cx="268309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a:p>
            <a:pPr marL="342900" indent="-342900">
              <a:buFont typeface="Arial" panose="020B0604020202020204" pitchFamily="34" charset="0"/>
              <a:buChar char="•"/>
            </a:pPr>
            <a:r>
              <a:rPr lang="en-US" sz="2000" dirty="0" err="1">
                <a:solidFill>
                  <a:schemeClr val="bg1"/>
                </a:solidFill>
              </a:rPr>
              <a:t>wget</a:t>
            </a:r>
            <a:endParaRPr lang="en-US" sz="2000" dirty="0">
              <a:solidFill>
                <a:schemeClr val="bg1"/>
              </a:solidFill>
            </a:endParaRPr>
          </a:p>
        </p:txBody>
      </p:sp>
      <p:sp>
        <p:nvSpPr>
          <p:cNvPr id="27" name="TextBox 26">
            <a:extLst>
              <a:ext uri="{FF2B5EF4-FFF2-40B4-BE49-F238E27FC236}">
                <a16:creationId xmlns:a16="http://schemas.microsoft.com/office/drawing/2014/main" id="{A1D540B4-C294-4DDD-AAE3-81F5FDD25D77}"/>
              </a:ext>
            </a:extLst>
          </p:cNvPr>
          <p:cNvSpPr txBox="1"/>
          <p:nvPr/>
        </p:nvSpPr>
        <p:spPr>
          <a:xfrm>
            <a:off x="38431" y="1445745"/>
            <a:ext cx="1955074" cy="461665"/>
          </a:xfrm>
          <a:prstGeom prst="rect">
            <a:avLst/>
          </a:prstGeom>
          <a:noFill/>
        </p:spPr>
        <p:txBody>
          <a:bodyPr wrap="square" rtlCol="0">
            <a:spAutoFit/>
          </a:bodyPr>
          <a:lstStyle/>
          <a:p>
            <a:r>
              <a:rPr lang="en-US" sz="2400" b="1" i="1" dirty="0">
                <a:solidFill>
                  <a:schemeClr val="bg1"/>
                </a:solidFill>
              </a:rPr>
              <a:t>Stage</a:t>
            </a:r>
            <a:endParaRPr lang="en-US" b="1" i="1" dirty="0">
              <a:solidFill>
                <a:schemeClr val="bg1"/>
              </a:solidFill>
            </a:endParaRPr>
          </a:p>
        </p:txBody>
      </p:sp>
      <p:sp>
        <p:nvSpPr>
          <p:cNvPr id="28" name="TextBox 27">
            <a:extLst>
              <a:ext uri="{FF2B5EF4-FFF2-40B4-BE49-F238E27FC236}">
                <a16:creationId xmlns:a16="http://schemas.microsoft.com/office/drawing/2014/main" id="{E613D1E9-9876-4521-AC93-32ECA414B97E}"/>
              </a:ext>
            </a:extLst>
          </p:cNvPr>
          <p:cNvSpPr txBox="1"/>
          <p:nvPr/>
        </p:nvSpPr>
        <p:spPr>
          <a:xfrm>
            <a:off x="4431029" y="1335542"/>
            <a:ext cx="1955074" cy="646331"/>
          </a:xfrm>
          <a:prstGeom prst="rect">
            <a:avLst/>
          </a:prstGeom>
          <a:noFill/>
        </p:spPr>
        <p:txBody>
          <a:bodyPr wrap="square" rtlCol="0">
            <a:spAutoFit/>
          </a:bodyPr>
          <a:lstStyle/>
          <a:p>
            <a:pPr algn="ctr"/>
            <a:r>
              <a:rPr lang="en-US" dirty="0">
                <a:solidFill>
                  <a:schemeClr val="bg1"/>
                </a:solidFill>
              </a:rPr>
              <a:t>BATCH PROCESS</a:t>
            </a:r>
          </a:p>
          <a:p>
            <a:endParaRPr lang="en-US" dirty="0">
              <a:solidFill>
                <a:schemeClr val="bg1"/>
              </a:solidFill>
            </a:endParaRPr>
          </a:p>
        </p:txBody>
      </p:sp>
      <p:sp>
        <p:nvSpPr>
          <p:cNvPr id="30" name="TextBox 29">
            <a:extLst>
              <a:ext uri="{FF2B5EF4-FFF2-40B4-BE49-F238E27FC236}">
                <a16:creationId xmlns:a16="http://schemas.microsoft.com/office/drawing/2014/main" id="{63F9CD8A-1773-4F71-8E0F-B3CDA22A4851}"/>
              </a:ext>
            </a:extLst>
          </p:cNvPr>
          <p:cNvSpPr txBox="1"/>
          <p:nvPr/>
        </p:nvSpPr>
        <p:spPr>
          <a:xfrm>
            <a:off x="4572802" y="4723773"/>
            <a:ext cx="3626602"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solidFill>
                <a:schemeClr val="bg1"/>
              </a:solidFill>
            </a:endParaRPr>
          </a:p>
        </p:txBody>
      </p:sp>
      <p:sp>
        <p:nvSpPr>
          <p:cNvPr id="31" name="TextBox 30">
            <a:extLst>
              <a:ext uri="{FF2B5EF4-FFF2-40B4-BE49-F238E27FC236}">
                <a16:creationId xmlns:a16="http://schemas.microsoft.com/office/drawing/2014/main" id="{DF385F2E-25D3-4AF0-98B9-1FE8EB9849C5}"/>
              </a:ext>
            </a:extLst>
          </p:cNvPr>
          <p:cNvSpPr txBox="1"/>
          <p:nvPr/>
        </p:nvSpPr>
        <p:spPr>
          <a:xfrm>
            <a:off x="4529714" y="2362431"/>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glob</a:t>
            </a:r>
          </a:p>
        </p:txBody>
      </p:sp>
      <p:sp>
        <p:nvSpPr>
          <p:cNvPr id="32" name="TextBox 31">
            <a:extLst>
              <a:ext uri="{FF2B5EF4-FFF2-40B4-BE49-F238E27FC236}">
                <a16:creationId xmlns:a16="http://schemas.microsoft.com/office/drawing/2014/main" id="{D1965226-273D-4760-BA82-4C87ACECC28C}"/>
              </a:ext>
            </a:extLst>
          </p:cNvPr>
          <p:cNvSpPr txBox="1"/>
          <p:nvPr/>
        </p:nvSpPr>
        <p:spPr>
          <a:xfrm>
            <a:off x="5227075" y="6013778"/>
            <a:ext cx="1019879" cy="461665"/>
          </a:xfrm>
          <a:prstGeom prst="rect">
            <a:avLst/>
          </a:prstGeom>
          <a:noFill/>
        </p:spPr>
        <p:txBody>
          <a:bodyPr wrap="square" rtlCol="0">
            <a:spAutoFit/>
          </a:bodyPr>
          <a:lstStyle/>
          <a:p>
            <a:r>
              <a:rPr lang="en-US" sz="2400" dirty="0">
                <a:solidFill>
                  <a:schemeClr val="bg1"/>
                </a:solidFill>
              </a:rPr>
              <a:t>4:32</a:t>
            </a:r>
            <a:endParaRPr lang="en-US" dirty="0">
              <a:solidFill>
                <a:schemeClr val="bg1"/>
              </a:solidFill>
            </a:endParaRPr>
          </a:p>
        </p:txBody>
      </p:sp>
      <p:sp>
        <p:nvSpPr>
          <p:cNvPr id="33" name="TextBox 32">
            <a:extLst>
              <a:ext uri="{FF2B5EF4-FFF2-40B4-BE49-F238E27FC236}">
                <a16:creationId xmlns:a16="http://schemas.microsoft.com/office/drawing/2014/main" id="{729C1E08-57AF-4ABA-A29A-331BA2DFEED9}"/>
              </a:ext>
            </a:extLst>
          </p:cNvPr>
          <p:cNvSpPr txBox="1"/>
          <p:nvPr/>
        </p:nvSpPr>
        <p:spPr>
          <a:xfrm>
            <a:off x="7596503" y="6038797"/>
            <a:ext cx="1019879" cy="461665"/>
          </a:xfrm>
          <a:prstGeom prst="rect">
            <a:avLst/>
          </a:prstGeom>
          <a:noFill/>
        </p:spPr>
        <p:txBody>
          <a:bodyPr wrap="square" rtlCol="0">
            <a:spAutoFit/>
          </a:bodyPr>
          <a:lstStyle/>
          <a:p>
            <a:r>
              <a:rPr lang="en-US" sz="2400" dirty="0">
                <a:solidFill>
                  <a:schemeClr val="bg1"/>
                </a:solidFill>
              </a:rPr>
              <a:t>0:14</a:t>
            </a:r>
            <a:endParaRPr lang="en-US" dirty="0">
              <a:solidFill>
                <a:schemeClr val="bg1"/>
              </a:solidFill>
            </a:endParaRPr>
          </a:p>
        </p:txBody>
      </p:sp>
      <p:sp>
        <p:nvSpPr>
          <p:cNvPr id="34" name="TextBox 33">
            <a:extLst>
              <a:ext uri="{FF2B5EF4-FFF2-40B4-BE49-F238E27FC236}">
                <a16:creationId xmlns:a16="http://schemas.microsoft.com/office/drawing/2014/main" id="{D26F69BB-A43A-471B-BC49-70696380CCC2}"/>
              </a:ext>
            </a:extLst>
          </p:cNvPr>
          <p:cNvSpPr txBox="1"/>
          <p:nvPr/>
        </p:nvSpPr>
        <p:spPr>
          <a:xfrm>
            <a:off x="6875092" y="3474539"/>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Site Locations</a:t>
            </a:r>
          </a:p>
          <a:p>
            <a:pPr marL="342900" indent="-342900">
              <a:buFont typeface="Arial" panose="020B0604020202020204" pitchFamily="34" charset="0"/>
              <a:buChar char="•"/>
            </a:pPr>
            <a:r>
              <a:rPr lang="en-US" sz="2000" dirty="0">
                <a:solidFill>
                  <a:schemeClr val="bg1"/>
                </a:solidFill>
              </a:rPr>
              <a:t>Site buffer radius</a:t>
            </a:r>
          </a:p>
        </p:txBody>
      </p:sp>
      <p:sp>
        <p:nvSpPr>
          <p:cNvPr id="35" name="TextBox 34">
            <a:extLst>
              <a:ext uri="{FF2B5EF4-FFF2-40B4-BE49-F238E27FC236}">
                <a16:creationId xmlns:a16="http://schemas.microsoft.com/office/drawing/2014/main" id="{47E6E2E4-B66C-4BEA-83BD-A4C420F1B86C}"/>
              </a:ext>
            </a:extLst>
          </p:cNvPr>
          <p:cNvSpPr txBox="1"/>
          <p:nvPr/>
        </p:nvSpPr>
        <p:spPr>
          <a:xfrm>
            <a:off x="6857858" y="2331093"/>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solidFill>
                  <a:schemeClr val="bg1"/>
                </a:solidFill>
              </a:rPr>
              <a:t>geopandas</a:t>
            </a:r>
            <a:endParaRPr lang="en-US" sz="2000" dirty="0">
              <a:solidFill>
                <a:schemeClr val="bg1"/>
              </a:solidFill>
            </a:endParaRPr>
          </a:p>
        </p:txBody>
      </p:sp>
      <p:sp>
        <p:nvSpPr>
          <p:cNvPr id="36" name="TextBox 35">
            <a:extLst>
              <a:ext uri="{FF2B5EF4-FFF2-40B4-BE49-F238E27FC236}">
                <a16:creationId xmlns:a16="http://schemas.microsoft.com/office/drawing/2014/main" id="{095B3024-A17D-4D7B-B301-75604C42131A}"/>
              </a:ext>
            </a:extLst>
          </p:cNvPr>
          <p:cNvSpPr txBox="1"/>
          <p:nvPr/>
        </p:nvSpPr>
        <p:spPr>
          <a:xfrm>
            <a:off x="4519263" y="3474539"/>
            <a:ext cx="246270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None*</a:t>
            </a:r>
          </a:p>
        </p:txBody>
      </p:sp>
      <p:pic>
        <p:nvPicPr>
          <p:cNvPr id="38" name="Graphic 37">
            <a:extLst>
              <a:ext uri="{FF2B5EF4-FFF2-40B4-BE49-F238E27FC236}">
                <a16:creationId xmlns:a16="http://schemas.microsoft.com/office/drawing/2014/main" id="{0A35441A-5382-45E8-BE33-D1C79774F3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1055" t="38487" r="10217" b="38704"/>
          <a:stretch/>
        </p:blipFill>
        <p:spPr>
          <a:xfrm>
            <a:off x="4641235" y="5480624"/>
            <a:ext cx="1745611" cy="505719"/>
          </a:xfrm>
          <a:prstGeom prst="rect">
            <a:avLst/>
          </a:prstGeom>
        </p:spPr>
      </p:pic>
      <p:sp>
        <p:nvSpPr>
          <p:cNvPr id="39" name="TextBox 38">
            <a:extLst>
              <a:ext uri="{FF2B5EF4-FFF2-40B4-BE49-F238E27FC236}">
                <a16:creationId xmlns:a16="http://schemas.microsoft.com/office/drawing/2014/main" id="{3F4E1758-77D3-47F4-9DA8-B64A647F09DB}"/>
              </a:ext>
            </a:extLst>
          </p:cNvPr>
          <p:cNvSpPr txBox="1"/>
          <p:nvPr/>
        </p:nvSpPr>
        <p:spPr>
          <a:xfrm>
            <a:off x="4445526" y="4752720"/>
            <a:ext cx="303882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Appended file to </a:t>
            </a:r>
            <a:r>
              <a:rPr lang="en-US" sz="2000" dirty="0" err="1">
                <a:solidFill>
                  <a:schemeClr val="bg1"/>
                </a:solidFill>
              </a:rPr>
              <a:t>geopackage</a:t>
            </a:r>
            <a:endParaRPr lang="en-US" sz="2000" dirty="0">
              <a:solidFill>
                <a:schemeClr val="bg1"/>
              </a:solidFill>
            </a:endParaRPr>
          </a:p>
        </p:txBody>
      </p:sp>
      <p:pic>
        <p:nvPicPr>
          <p:cNvPr id="41" name="Graphic 40">
            <a:extLst>
              <a:ext uri="{FF2B5EF4-FFF2-40B4-BE49-F238E27FC236}">
                <a16:creationId xmlns:a16="http://schemas.microsoft.com/office/drawing/2014/main" id="{4AE99037-083C-408D-8960-21EEE6E67DA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682" t="23051" r="9656" b="23259"/>
          <a:stretch/>
        </p:blipFill>
        <p:spPr>
          <a:xfrm>
            <a:off x="6981965" y="4621285"/>
            <a:ext cx="1745611" cy="1120246"/>
          </a:xfrm>
          <a:prstGeom prst="rect">
            <a:avLst/>
          </a:prstGeom>
        </p:spPr>
      </p:pic>
      <p:sp>
        <p:nvSpPr>
          <p:cNvPr id="42" name="TextBox 41">
            <a:extLst>
              <a:ext uri="{FF2B5EF4-FFF2-40B4-BE49-F238E27FC236}">
                <a16:creationId xmlns:a16="http://schemas.microsoft.com/office/drawing/2014/main" id="{85FEF6C3-6F10-4852-BFEE-CEE3C56634BB}"/>
              </a:ext>
            </a:extLst>
          </p:cNvPr>
          <p:cNvSpPr txBox="1"/>
          <p:nvPr/>
        </p:nvSpPr>
        <p:spPr>
          <a:xfrm>
            <a:off x="6792994" y="1335542"/>
            <a:ext cx="1955074" cy="923330"/>
          </a:xfrm>
          <a:prstGeom prst="rect">
            <a:avLst/>
          </a:prstGeom>
          <a:noFill/>
        </p:spPr>
        <p:txBody>
          <a:bodyPr wrap="square" rtlCol="0">
            <a:spAutoFit/>
          </a:bodyPr>
          <a:lstStyle/>
          <a:p>
            <a:pPr algn="ctr"/>
            <a:r>
              <a:rPr lang="en-US" dirty="0">
                <a:solidFill>
                  <a:schemeClr val="bg1"/>
                </a:solidFill>
              </a:rPr>
              <a:t>SELECT PERTINENT DATA</a:t>
            </a:r>
          </a:p>
          <a:p>
            <a:endParaRPr lang="en-US" dirty="0">
              <a:solidFill>
                <a:schemeClr val="bg1"/>
              </a:solidFill>
            </a:endParaRPr>
          </a:p>
        </p:txBody>
      </p:sp>
      <p:sp>
        <p:nvSpPr>
          <p:cNvPr id="43" name="TextBox 42">
            <a:extLst>
              <a:ext uri="{FF2B5EF4-FFF2-40B4-BE49-F238E27FC236}">
                <a16:creationId xmlns:a16="http://schemas.microsoft.com/office/drawing/2014/main" id="{571CFBB0-24C6-4B72-A5F2-9CBC58CE2F42}"/>
              </a:ext>
            </a:extLst>
          </p:cNvPr>
          <p:cNvSpPr txBox="1"/>
          <p:nvPr/>
        </p:nvSpPr>
        <p:spPr>
          <a:xfrm>
            <a:off x="9537511" y="1335542"/>
            <a:ext cx="2180472" cy="923330"/>
          </a:xfrm>
          <a:prstGeom prst="rect">
            <a:avLst/>
          </a:prstGeom>
          <a:noFill/>
        </p:spPr>
        <p:txBody>
          <a:bodyPr wrap="square" rtlCol="0">
            <a:spAutoFit/>
          </a:bodyPr>
          <a:lstStyle/>
          <a:p>
            <a:pPr algn="ctr"/>
            <a:r>
              <a:rPr lang="en-US" dirty="0">
                <a:solidFill>
                  <a:schemeClr val="bg1"/>
                </a:solidFill>
              </a:rPr>
              <a:t>EXPLORE &amp; VALIDATE FINDINGS</a:t>
            </a:r>
          </a:p>
          <a:p>
            <a:endParaRPr lang="en-US" dirty="0">
              <a:solidFill>
                <a:schemeClr val="bg1"/>
              </a:solidFill>
            </a:endParaRPr>
          </a:p>
        </p:txBody>
      </p:sp>
      <p:sp>
        <p:nvSpPr>
          <p:cNvPr id="44" name="TextBox 43">
            <a:extLst>
              <a:ext uri="{FF2B5EF4-FFF2-40B4-BE49-F238E27FC236}">
                <a16:creationId xmlns:a16="http://schemas.microsoft.com/office/drawing/2014/main" id="{9A043841-BB1E-47A5-87B8-19A530BB4CE0}"/>
              </a:ext>
            </a:extLst>
          </p:cNvPr>
          <p:cNvSpPr txBox="1"/>
          <p:nvPr/>
        </p:nvSpPr>
        <p:spPr>
          <a:xfrm>
            <a:off x="9469438" y="2329306"/>
            <a:ext cx="268309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seaborn</a:t>
            </a:r>
          </a:p>
        </p:txBody>
      </p:sp>
      <p:sp>
        <p:nvSpPr>
          <p:cNvPr id="45" name="TextBox 44">
            <a:extLst>
              <a:ext uri="{FF2B5EF4-FFF2-40B4-BE49-F238E27FC236}">
                <a16:creationId xmlns:a16="http://schemas.microsoft.com/office/drawing/2014/main" id="{38927EEF-C16D-4449-9342-C5C979FBAF9E}"/>
              </a:ext>
            </a:extLst>
          </p:cNvPr>
          <p:cNvSpPr txBox="1"/>
          <p:nvPr/>
        </p:nvSpPr>
        <p:spPr>
          <a:xfrm>
            <a:off x="9396396" y="3451662"/>
            <a:ext cx="24627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Weather limits</a:t>
            </a:r>
          </a:p>
          <a:p>
            <a:pPr marL="342900" indent="-342900">
              <a:buFont typeface="Arial" panose="020B0604020202020204" pitchFamily="34" charset="0"/>
              <a:buChar char="•"/>
            </a:pPr>
            <a:r>
              <a:rPr lang="en-US" sz="2000" dirty="0">
                <a:solidFill>
                  <a:schemeClr val="bg1"/>
                </a:solidFill>
              </a:rPr>
              <a:t>CG units</a:t>
            </a:r>
          </a:p>
        </p:txBody>
      </p:sp>
      <p:sp>
        <p:nvSpPr>
          <p:cNvPr id="3" name="Rectangle 2">
            <a:extLst>
              <a:ext uri="{FF2B5EF4-FFF2-40B4-BE49-F238E27FC236}">
                <a16:creationId xmlns:a16="http://schemas.microsoft.com/office/drawing/2014/main" id="{460E0EAF-3597-4B37-9A62-7AA0A3D034EB}"/>
              </a:ext>
            </a:extLst>
          </p:cNvPr>
          <p:cNvSpPr/>
          <p:nvPr/>
        </p:nvSpPr>
        <p:spPr>
          <a:xfrm>
            <a:off x="1800455" y="1335542"/>
            <a:ext cx="7478737" cy="5394271"/>
          </a:xfrm>
          <a:prstGeom prst="rect">
            <a:avLst/>
          </a:prstGeom>
          <a:solidFill>
            <a:srgbClr val="000000">
              <a:alpha val="8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935B827-BCCE-4B00-B570-445F11AB7C23}"/>
              </a:ext>
            </a:extLst>
          </p:cNvPr>
          <p:cNvPicPr>
            <a:picLocks noChangeAspect="1"/>
          </p:cNvPicPr>
          <p:nvPr/>
        </p:nvPicPr>
        <p:blipFill>
          <a:blip r:embed="rId8"/>
          <a:stretch>
            <a:fillRect/>
          </a:stretch>
        </p:blipFill>
        <p:spPr>
          <a:xfrm>
            <a:off x="10578805" y="4528251"/>
            <a:ext cx="1360817" cy="1191264"/>
          </a:xfrm>
          <a:prstGeom prst="rect">
            <a:avLst/>
          </a:prstGeom>
        </p:spPr>
      </p:pic>
      <p:sp>
        <p:nvSpPr>
          <p:cNvPr id="46" name="TextBox 45">
            <a:extLst>
              <a:ext uri="{FF2B5EF4-FFF2-40B4-BE49-F238E27FC236}">
                <a16:creationId xmlns:a16="http://schemas.microsoft.com/office/drawing/2014/main" id="{39EBAE25-A97B-403E-8791-07D8DEFCFBA5}"/>
              </a:ext>
            </a:extLst>
          </p:cNvPr>
          <p:cNvSpPr txBox="1"/>
          <p:nvPr/>
        </p:nvSpPr>
        <p:spPr>
          <a:xfrm>
            <a:off x="11079647" y="6038797"/>
            <a:ext cx="1223884" cy="461665"/>
          </a:xfrm>
          <a:prstGeom prst="rect">
            <a:avLst/>
          </a:prstGeom>
          <a:noFill/>
        </p:spPr>
        <p:txBody>
          <a:bodyPr wrap="square" rtlCol="0">
            <a:spAutoFit/>
          </a:bodyPr>
          <a:lstStyle/>
          <a:p>
            <a:r>
              <a:rPr lang="en-US" sz="2400" b="1" i="1" dirty="0">
                <a:solidFill>
                  <a:schemeClr val="bg1"/>
                </a:solidFill>
              </a:rPr>
              <a:t>11:38</a:t>
            </a:r>
            <a:endParaRPr lang="en-US" b="1" i="1" dirty="0">
              <a:solidFill>
                <a:schemeClr val="bg1"/>
              </a:solidFill>
            </a:endParaRPr>
          </a:p>
        </p:txBody>
      </p:sp>
    </p:spTree>
    <p:extLst>
      <p:ext uri="{BB962C8B-B14F-4D97-AF65-F5344CB8AC3E}">
        <p14:creationId xmlns:p14="http://schemas.microsoft.com/office/powerpoint/2010/main" val="3312148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673</Words>
  <Application>Microsoft Office PowerPoint</Application>
  <PresentationFormat>Widescreen</PresentationFormat>
  <Paragraphs>205</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Douglas Eberly</dc:creator>
  <cp:lastModifiedBy>Douglas Eberly</cp:lastModifiedBy>
  <cp:revision>31</cp:revision>
  <dcterms:created xsi:type="dcterms:W3CDTF">2021-05-12T02:10:12Z</dcterms:created>
  <dcterms:modified xsi:type="dcterms:W3CDTF">2021-05-12T16:19:33Z</dcterms:modified>
</cp:coreProperties>
</file>